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257" r:id="rId5"/>
    <p:sldId id="357" r:id="rId6"/>
    <p:sldId id="304" r:id="rId7"/>
    <p:sldId id="310" r:id="rId8"/>
    <p:sldId id="309" r:id="rId9"/>
    <p:sldId id="308" r:id="rId10"/>
    <p:sldId id="307" r:id="rId11"/>
    <p:sldId id="311" r:id="rId12"/>
    <p:sldId id="344" r:id="rId13"/>
    <p:sldId id="312" r:id="rId14"/>
    <p:sldId id="315" r:id="rId15"/>
    <p:sldId id="314" r:id="rId16"/>
    <p:sldId id="346" r:id="rId17"/>
    <p:sldId id="347" r:id="rId18"/>
    <p:sldId id="345" r:id="rId19"/>
    <p:sldId id="348" r:id="rId20"/>
    <p:sldId id="351" r:id="rId21"/>
    <p:sldId id="352" r:id="rId22"/>
    <p:sldId id="327" r:id="rId23"/>
    <p:sldId id="335" r:id="rId24"/>
    <p:sldId id="358" r:id="rId25"/>
    <p:sldId id="359" r:id="rId26"/>
    <p:sldId id="343" r:id="rId27"/>
    <p:sldId id="338" r:id="rId28"/>
    <p:sldId id="354" r:id="rId29"/>
    <p:sldId id="340" r:id="rId30"/>
    <p:sldId id="341" r:id="rId3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7"/>
            <p14:sldId id="357"/>
            <p14:sldId id="304"/>
            <p14:sldId id="310"/>
            <p14:sldId id="309"/>
            <p14:sldId id="308"/>
            <p14:sldId id="307"/>
            <p14:sldId id="311"/>
            <p14:sldId id="344"/>
            <p14:sldId id="312"/>
            <p14:sldId id="315"/>
            <p14:sldId id="314"/>
            <p14:sldId id="346"/>
            <p14:sldId id="347"/>
            <p14:sldId id="345"/>
            <p14:sldId id="348"/>
            <p14:sldId id="351"/>
            <p14:sldId id="352"/>
            <p14:sldId id="327"/>
            <p14:sldId id="335"/>
            <p14:sldId id="358"/>
            <p14:sldId id="359"/>
            <p14:sldId id="343"/>
            <p14:sldId id="338"/>
            <p14:sldId id="354"/>
          </p14:sldIdLst>
        </p14:section>
        <p14:section name="Exemples de graphique" id="{D7690A03-FE12-4566-958B-44BEAC8DA177}">
          <p14:sldIdLst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Tousignant" initials="YT" lastIdx="0" clrIdx="0">
    <p:extLst>
      <p:ext uri="{19B8F6BF-5375-455C-9EA6-DF929625EA0E}">
        <p15:presenceInfo xmlns:p15="http://schemas.microsoft.com/office/powerpoint/2012/main" userId="S-1-5-21-2046442738-783573707-16515117-1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08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80"/>
    </p:cViewPr>
  </p:sorter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2023-12-12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2023-12-12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80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logoUde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UdeM-fo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1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2023-12-12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C2808A-546C-4769-A705-569C1FE5B858}" type="datetime1">
              <a:rPr lang="fr-CA" smtClean="0"/>
              <a:t>2023-12-12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7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35735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6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02" r:id="rId4"/>
    <p:sldLayoutId id="2147483703" r:id="rId5"/>
    <p:sldLayoutId id="2147483722" r:id="rId6"/>
    <p:sldLayoutId id="2147483730" r:id="rId7"/>
    <p:sldLayoutId id="2147483734" r:id="rId8"/>
    <p:sldLayoutId id="2147483744" r:id="rId9"/>
    <p:sldLayoutId id="2147483728" r:id="rId10"/>
    <p:sldLayoutId id="2147483731" r:id="rId11"/>
    <p:sldLayoutId id="2147483681" r:id="rId12"/>
    <p:sldLayoutId id="2147483723" r:id="rId13"/>
    <p:sldLayoutId id="2147483724" r:id="rId14"/>
    <p:sldLayoutId id="2147483725" r:id="rId15"/>
    <p:sldLayoutId id="2147483727" r:id="rId16"/>
    <p:sldLayoutId id="2147483738" r:id="rId17"/>
    <p:sldLayoutId id="2147483691" r:id="rId18"/>
    <p:sldLayoutId id="2147483732" r:id="rId19"/>
    <p:sldLayoutId id="2147483736" r:id="rId20"/>
    <p:sldLayoutId id="2147483742" r:id="rId21"/>
    <p:sldLayoutId id="2147483743" r:id="rId22"/>
    <p:sldLayoutId id="2147483740" r:id="rId23"/>
    <p:sldLayoutId id="2147483741" r:id="rId24"/>
    <p:sldLayoutId id="2147483733" r:id="rId25"/>
    <p:sldLayoutId id="2147483737" r:id="rId26"/>
    <p:sldLayoutId id="21474836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as@umontreal.ca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ecretariatgeneral.umontreal.ca/accueil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1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Choix de cours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1237726"/>
            <a:ext cx="851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/>
              <a:t>Les étudiants peuvent s’inscrire dans Synchro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CA5244-9F47-48C1-9B86-28976C803DB8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361711" y="1840557"/>
            <a:ext cx="6418980" cy="431165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C32CF57A-2F15-4F2D-938A-17CA0960E761}"/>
              </a:ext>
            </a:extLst>
          </p:cNvPr>
          <p:cNvSpPr/>
          <p:nvPr/>
        </p:nvSpPr>
        <p:spPr>
          <a:xfrm>
            <a:off x="2153653" y="1840557"/>
            <a:ext cx="2177716" cy="4616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2B4BA06-DCE9-41CC-AC0D-3059690968A6}"/>
              </a:ext>
            </a:extLst>
          </p:cNvPr>
          <p:cNvSpPr/>
          <p:nvPr/>
        </p:nvSpPr>
        <p:spPr>
          <a:xfrm>
            <a:off x="5149516" y="2521750"/>
            <a:ext cx="2522891" cy="29492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84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Charge de travail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0" y="1635488"/>
            <a:ext cx="9144000" cy="4311564"/>
          </a:xfrm>
        </p:spPr>
        <p:txBody>
          <a:bodyPr anchor="t">
            <a:normAutofit/>
          </a:bodyPr>
          <a:lstStyle/>
          <a:p>
            <a:r>
              <a:rPr lang="fr-CA" sz="2400" b="1" dirty="0"/>
              <a:t>Charge de travail hebdomadaire (cours de 3 crédits)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000" dirty="0"/>
              <a:t>3 heures/semaine en classe de théorie, auxquelles peuvent s’ajouter 1 ou 2 heures de travaux pratiques (Ex : cours MAT, CHM, PHY)</a:t>
            </a:r>
          </a:p>
          <a:p>
            <a:endParaRPr lang="fr-CA" sz="2200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000" dirty="0"/>
              <a:t>Travail individuel (6 heures moins les travaux pratiques le cas échéant)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000" dirty="0"/>
              <a:t>Chaque cours : 9 heures/semaine en moyenne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endParaRPr lang="fr-CA" sz="2000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000" dirty="0"/>
              <a:t>4 cours : 36 heures/semaine 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000" dirty="0"/>
              <a:t>5 cours : 45 heures/semaine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35569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fr-CA" sz="2000" b="1" dirty="0"/>
              <a:t>Temps plein ou temps partiel </a:t>
            </a:r>
            <a:r>
              <a:rPr lang="fr-CA" sz="2000" dirty="0"/>
              <a:t>?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endParaRPr lang="fr-CA" sz="20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ea typeface="Verdana" panose="020B0604030504040204" pitchFamily="34" charset="0"/>
                <a:cs typeface="Verdana" panose="020B0604030504040204" pitchFamily="34" charset="0"/>
              </a:rPr>
              <a:t>Temps plein : minimum 12 crédits</a:t>
            </a:r>
          </a:p>
          <a:p>
            <a:pPr marL="715963" indent="-26511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ea typeface="Verdana" panose="020B0604030504040204" pitchFamily="34" charset="0"/>
                <a:cs typeface="Verdana" panose="020B0604030504040204" pitchFamily="34" charset="0"/>
              </a:rPr>
              <a:t> Prêts et bourses (sauf exceptions)</a:t>
            </a:r>
          </a:p>
          <a:p>
            <a:pPr marL="715963" indent="-26511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ea typeface="Verdana" panose="020B0604030504040204" pitchFamily="34" charset="0"/>
                <a:cs typeface="Verdana" panose="020B0604030504040204" pitchFamily="34" charset="0"/>
              </a:rPr>
              <a:t> Permis d’études (étudiants internationaux)</a:t>
            </a:r>
          </a:p>
          <a:p>
            <a:pPr marL="715963" indent="-26511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CA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Temps partiel : moins de 12 crédits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Charge de travail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9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180474" y="1347537"/>
            <a:ext cx="8843209" cy="5310958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chemeClr val="accent4"/>
              </a:buClr>
            </a:pPr>
            <a:endParaRPr lang="fr-CA" sz="2600" b="1" dirty="0"/>
          </a:p>
          <a:p>
            <a:pPr>
              <a:buClr>
                <a:schemeClr val="accent4"/>
              </a:buClr>
            </a:pPr>
            <a:r>
              <a:rPr lang="fr-CA" sz="2600" b="1" dirty="0"/>
              <a:t>Absence à un examen pour motif valable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6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Motif valable : une raison indépendante de votre volonté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Remplir le formulaire d’avis d’absence à un examen</a:t>
            </a:r>
          </a:p>
          <a:p>
            <a:pPr marL="989263" lvl="1" indent="-449263">
              <a:spcBef>
                <a:spcPts val="0"/>
              </a:spcBef>
              <a:buClr>
                <a:schemeClr val="tx1"/>
              </a:buClr>
            </a:pPr>
            <a:r>
              <a:rPr lang="fr-CA" sz="2400" dirty="0"/>
              <a:t>(disponible à la page de votre Centre étudiant) 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 </a:t>
            </a:r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Fournir les pièces justificatives attestant de l’absence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400" dirty="0"/>
          </a:p>
          <a:p>
            <a:pPr marL="449263" indent="-449263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Déposer le tout -  </a:t>
            </a:r>
            <a:r>
              <a:rPr lang="fr-CA" sz="2400" b="1" u="sng" dirty="0"/>
              <a:t>dans les 7 jours</a:t>
            </a:r>
            <a:r>
              <a:rPr lang="fr-CA" sz="2400" b="1" dirty="0"/>
              <a:t> -  </a:t>
            </a:r>
            <a:r>
              <a:rPr lang="fr-CA" sz="2400" dirty="0"/>
              <a:t>suivant la date de l’examen</a:t>
            </a:r>
          </a:p>
          <a:p>
            <a:pPr marL="989263" lvl="1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sz="2400" dirty="0"/>
              <a:t>Impact variable selon la nature de l’examen (intra ou final)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 </a:t>
            </a:r>
          </a:p>
          <a:p>
            <a:pPr>
              <a:spcBef>
                <a:spcPts val="0"/>
              </a:spcBef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Examens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3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1259519"/>
            <a:ext cx="9144000" cy="5176042"/>
          </a:xfrm>
        </p:spPr>
        <p:txBody>
          <a:bodyPr anchor="ctr">
            <a:normAutofit fontScale="85000" lnSpcReduction="20000"/>
          </a:bodyPr>
          <a:lstStyle/>
          <a:p>
            <a:pPr>
              <a:buClr>
                <a:schemeClr val="accent4"/>
              </a:buClr>
            </a:pPr>
            <a:endParaRPr lang="fr-CA" sz="2400" b="1" dirty="0"/>
          </a:p>
          <a:p>
            <a:pPr>
              <a:buClr>
                <a:schemeClr val="accent4"/>
              </a:buClr>
            </a:pPr>
            <a:r>
              <a:rPr lang="fr-CA" sz="2600" b="1" dirty="0"/>
              <a:t>Règles à respecter lors des examens </a:t>
            </a:r>
          </a:p>
          <a:p>
            <a:pPr>
              <a:buClr>
                <a:schemeClr val="accent4"/>
              </a:buClr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Retard toléré : Maximum d’une heure</a:t>
            </a:r>
          </a:p>
          <a:p>
            <a:pPr marL="987675" lvl="1" indent="-447675" algn="just">
              <a:buClr>
                <a:schemeClr val="tx1"/>
              </a:buClr>
            </a:pPr>
            <a:r>
              <a:rPr lang="fr-CA" sz="2200" dirty="0"/>
              <a:t>aucun temps supplémentaire n’est accordé</a:t>
            </a:r>
          </a:p>
          <a:p>
            <a:pPr marL="449263" lvl="2" indent="-4492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Vous prenez possession de l’examen</a:t>
            </a:r>
          </a:p>
          <a:p>
            <a:pPr marL="987675" lvl="1" indent="-447675" algn="just">
              <a:buClr>
                <a:schemeClr val="tx1"/>
              </a:buClr>
            </a:pPr>
            <a:r>
              <a:rPr lang="fr-CA" sz="2200" dirty="0"/>
              <a:t>aucun avis d’absence n’est recevable</a:t>
            </a:r>
          </a:p>
          <a:p>
            <a:pPr lvl="1" indent="0" algn="just">
              <a:buClr>
                <a:schemeClr val="tx1"/>
              </a:buClr>
              <a:buNone/>
            </a:pPr>
            <a:endParaRPr lang="fr-CA" sz="2200" dirty="0"/>
          </a:p>
          <a:p>
            <a:pPr marL="449263" indent="-449263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Aucune sortie de salle n’est autorisée durant la première heure d’examen (si l’examen est en présentiel)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b="1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b="1" dirty="0"/>
              <a:t>Attention </a:t>
            </a:r>
          </a:p>
          <a:p>
            <a:pPr>
              <a:buClr>
                <a:schemeClr val="tx1"/>
              </a:buClr>
            </a:pPr>
            <a:r>
              <a:rPr lang="fr-CA" sz="2200" dirty="0"/>
              <a:t>      La salle et l’heure de l’examen peuvent différer de celles des séances de cours</a:t>
            </a:r>
            <a:endParaRPr lang="fr-CA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Examens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3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112828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br>
              <a:rPr lang="fr-CA" dirty="0"/>
            </a:br>
            <a:endParaRPr lang="fr-CA" dirty="0"/>
          </a:p>
        </p:txBody>
      </p:sp>
      <p:graphicFrame>
        <p:nvGraphicFramePr>
          <p:cNvPr id="6" name="Espace réservé du contenu 3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048119628"/>
              </p:ext>
            </p:extLst>
          </p:nvPr>
        </p:nvGraphicFramePr>
        <p:xfrm>
          <a:off x="1485900" y="1317625"/>
          <a:ext cx="6103938" cy="687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473051" imgH="7284608" progId="Word.Document.12">
                  <p:embed/>
                </p:oleObj>
              </mc:Choice>
              <mc:Fallback>
                <p:oleObj name="Document" r:id="rId3" imgW="6473051" imgH="7284608" progId="Word.Document.12">
                  <p:embed/>
                  <p:pic>
                    <p:nvPicPr>
                      <p:cNvPr id="6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317625"/>
                        <a:ext cx="6103938" cy="687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6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 txBox="1">
            <a:spLocks/>
          </p:cNvSpPr>
          <p:nvPr/>
        </p:nvSpPr>
        <p:spPr>
          <a:xfrm>
            <a:off x="88478" y="1319030"/>
            <a:ext cx="8885236" cy="525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508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3000" indent="-2727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10000"/>
              <a:buFont typeface="+mj-lt"/>
              <a:buAutoNum type="arabicPeriod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fr-CA" sz="2800" b="1" dirty="0">
                <a:ea typeface="Verdana" panose="020B0604030504040204" pitchFamily="34" charset="0"/>
                <a:cs typeface="Verdana" panose="020B0604030504040204" pitchFamily="34" charset="0"/>
              </a:rPr>
              <a:t>Moyenne cumulative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endParaRPr lang="fr-CA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fr-CA" sz="1600" dirty="0">
                <a:ea typeface="Verdana" panose="020B0604030504040204" pitchFamily="34" charset="0"/>
                <a:cs typeface="Verdana" panose="020B0604030504040204" pitchFamily="34" charset="0"/>
              </a:rPr>
              <a:t>Calculée sur la base des résultats aux cours </a:t>
            </a:r>
            <a:r>
              <a:rPr lang="fr-CA" sz="1600" b="1" dirty="0">
                <a:ea typeface="Verdana" panose="020B0604030504040204" pitchFamily="34" charset="0"/>
                <a:cs typeface="Verdana" panose="020B0604030504040204" pitchFamily="34" charset="0"/>
              </a:rPr>
              <a:t>contributifs à un programme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endParaRPr lang="fr-CA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 indent="-447675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1600" dirty="0">
                <a:ea typeface="Verdana" panose="020B0604030504040204" pitchFamily="34" charset="0"/>
                <a:cs typeface="Verdana" panose="020B0604030504040204" pitchFamily="34" charset="0"/>
              </a:rPr>
              <a:t>Valeur numérique sur 4,3</a:t>
            </a:r>
          </a:p>
          <a:p>
            <a:pPr marL="447675" indent="-447675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1600" dirty="0">
                <a:ea typeface="Verdana" panose="020B0604030504040204" pitchFamily="34" charset="0"/>
                <a:cs typeface="Verdana" panose="020B0604030504040204" pitchFamily="34" charset="0"/>
              </a:rPr>
              <a:t>N’est effective qu’à compter de 12 crédits contributifs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q"/>
            </a:pPr>
            <a:endParaRPr lang="fr-CA" sz="2000" dirty="0"/>
          </a:p>
          <a:p>
            <a:pPr>
              <a:buClr>
                <a:schemeClr val="accent4"/>
              </a:buClr>
            </a:pPr>
            <a:endParaRPr lang="fr-CA" sz="2000" dirty="0"/>
          </a:p>
          <a:p>
            <a:pPr lvl="1">
              <a:buClr>
                <a:schemeClr val="accent4"/>
              </a:buClr>
            </a:pPr>
            <a:endParaRPr lang="fr-CA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4"/>
              </a:buClr>
            </a:pPr>
            <a:r>
              <a:rPr lang="fr-CA" sz="1600" dirty="0">
                <a:ea typeface="Verdana" panose="020B0604030504040204" pitchFamily="34" charset="0"/>
                <a:cs typeface="Verdana" panose="020B0604030504040204" pitchFamily="34" charset="0"/>
              </a:rPr>
              <a:t>Calcul de la moyenne : ∑ (Points attribués * Nombre de crédits) / ∑ (Nombre de crédits)</a:t>
            </a:r>
          </a:p>
          <a:p>
            <a:pPr>
              <a:buClr>
                <a:schemeClr val="accent4"/>
              </a:buClr>
            </a:pPr>
            <a:r>
              <a:rPr lang="fr-CA" sz="1600" dirty="0">
                <a:ea typeface="Verdana" panose="020B0604030504040204" pitchFamily="34" charset="0"/>
                <a:cs typeface="Verdana" panose="020B0604030504040204" pitchFamily="34" charset="0"/>
              </a:rPr>
              <a:t>4,0*3 + 2,7*3 + 2,3*3 + 3,0*3 = 36,0 ÷ 12 = 3,0</a:t>
            </a:r>
          </a:p>
          <a:p>
            <a:pPr>
              <a:buClr>
                <a:schemeClr val="accent4"/>
              </a:buClr>
            </a:pPr>
            <a:r>
              <a:rPr lang="fr-CA" sz="1200" dirty="0">
                <a:ea typeface="Verdana" panose="020B0604030504040204" pitchFamily="34" charset="0"/>
                <a:cs typeface="Verdana" panose="020B0604030504040204" pitchFamily="34" charset="0"/>
              </a:rPr>
              <a:t>(si tous des cours de 3 crédits, plus simple de faire la somme des points attribués divisée par le nombre de cours)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q"/>
            </a:pPr>
            <a:endParaRPr lang="fr-CA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402841" y="192513"/>
            <a:ext cx="8336720" cy="9007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2894"/>
              </p:ext>
            </p:extLst>
          </p:nvPr>
        </p:nvGraphicFramePr>
        <p:xfrm>
          <a:off x="688658" y="3312795"/>
          <a:ext cx="6486525" cy="1704973"/>
        </p:xfrm>
        <a:graphic>
          <a:graphicData uri="http://schemas.openxmlformats.org/drawingml/2006/table">
            <a:tbl>
              <a:tblPr firstRow="1" firstCol="1" bandRow="1"/>
              <a:tblGrid>
                <a:gridCol w="216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Résultat en lettres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Points attribués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 crédits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B-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2,7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C+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2,3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3,0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10478" y="183276"/>
            <a:ext cx="8336720" cy="69657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40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143959" y="1702822"/>
            <a:ext cx="4160836" cy="4311564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L’admission à certains programmes requiert une cote de rendement minimale (seuil). Par exemple, tous les candidats ayant une CRC de 22,0 sont admis au baccalauréat en physique 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131" y="437340"/>
            <a:ext cx="8336720" cy="900751"/>
          </a:xfrm>
        </p:spPr>
        <p:txBody>
          <a:bodyPr anchor="ctr">
            <a:normAutofit fontScale="90000"/>
          </a:bodyPr>
          <a:lstStyle/>
          <a:p>
            <a:r>
              <a:rPr lang="fr-CA" sz="4000" dirty="0">
                <a:solidFill>
                  <a:schemeClr val="bg1"/>
                </a:solidFill>
              </a:rPr>
              <a:t>Évaluations et normes de succès </a:t>
            </a:r>
            <a:b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42" y="1334630"/>
            <a:ext cx="4267201" cy="443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132" y="1702822"/>
            <a:ext cx="4157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D’autres programmes comportent un nombre limité de places, et le site des admissions indique la CRC du dernier candidat admis (ex. : baccalauréat en neurosciences) </a:t>
            </a:r>
          </a:p>
          <a:p>
            <a:endParaRPr lang="fr-CA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8058105" y="4811047"/>
            <a:ext cx="914400" cy="462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9738" t="35201" r="56083" b="26744"/>
          <a:stretch/>
        </p:blipFill>
        <p:spPr>
          <a:xfrm>
            <a:off x="143959" y="3175585"/>
            <a:ext cx="4281054" cy="3117274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39947" y="5147092"/>
            <a:ext cx="4175185" cy="13248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328618" y="4953727"/>
            <a:ext cx="914400" cy="462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2477" y="123890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sz="2400" b="1" dirty="0"/>
              <a:t>Cote de rendement collégiale </a:t>
            </a:r>
            <a:r>
              <a:rPr lang="fr-CA" sz="2400" dirty="0"/>
              <a:t>(CRC)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3E92C8-9E06-43C9-A40C-8F296A178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840" y="3108058"/>
            <a:ext cx="2848373" cy="293410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404C4F8-2D47-449F-9901-E2BFB6996565}"/>
              </a:ext>
            </a:extLst>
          </p:cNvPr>
          <p:cNvSpPr/>
          <p:nvPr/>
        </p:nvSpPr>
        <p:spPr>
          <a:xfrm>
            <a:off x="5096840" y="5042469"/>
            <a:ext cx="2686657" cy="12503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0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0" y="1400175"/>
            <a:ext cx="9144000" cy="5227550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sz="2400" b="1" dirty="0"/>
              <a:t>Cote de rendement universitaire </a:t>
            </a:r>
            <a:r>
              <a:rPr lang="fr-CA" sz="2400" dirty="0"/>
              <a:t>(CRU)</a:t>
            </a:r>
          </a:p>
          <a:p>
            <a:pPr marL="447675" indent="-447675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Indice de positionnement d’un étudiant par rapport à ses pairs </a:t>
            </a:r>
          </a:p>
          <a:p>
            <a:pPr marL="447675" indent="-447675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Permet au </a:t>
            </a:r>
            <a:r>
              <a:rPr lang="fr-CA" sz="2000" dirty="0">
                <a:ea typeface="Verdana" panose="020B0604030504040204" pitchFamily="34" charset="0"/>
                <a:cs typeface="Verdana" panose="020B0604030504040204" pitchFamily="34" charset="0"/>
              </a:rPr>
              <a:t>service de l’admission </a:t>
            </a:r>
            <a:r>
              <a:rPr lang="fr-CA" sz="2000" dirty="0"/>
              <a:t>d’évaluer l’admissibilité à un programme contingenté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L’étudiant ayant suivi des cours au CEGEP a une cote de rendement collégiale (CRC) utilisée par le </a:t>
            </a:r>
            <a:r>
              <a:rPr lang="fr-CA" sz="2000" dirty="0">
                <a:ea typeface="Verdana" panose="020B0604030504040204" pitchFamily="34" charset="0"/>
                <a:cs typeface="Verdana" panose="020B0604030504040204" pitchFamily="34" charset="0"/>
              </a:rPr>
              <a:t>service de l’admission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000" dirty="0"/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Tout cours suivi à l’U de M contribue à raison de 2% par crédit à la CRU éliminant graduellement le prorata de la cote de rendement collégiale le cas échéant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  <a:p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3640" y="702469"/>
            <a:ext cx="8336720" cy="370194"/>
          </a:xfrm>
        </p:spPr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b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283944" y="1516380"/>
            <a:ext cx="8739562" cy="4983526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endParaRPr lang="fr-CA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3944" y="192513"/>
            <a:ext cx="8455617" cy="734413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632460" y="1381721"/>
            <a:ext cx="7917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CA" b="1" dirty="0"/>
              <a:t>Exemple </a:t>
            </a:r>
            <a:endParaRPr lang="fr-CA" dirty="0"/>
          </a:p>
          <a:p>
            <a:pPr>
              <a:buClr>
                <a:schemeClr val="tx1"/>
              </a:buClr>
            </a:pPr>
            <a:endParaRPr lang="fr-CA" dirty="0"/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dirty="0"/>
              <a:t>Étudiant avec une CRC de 24 </a:t>
            </a:r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dirty="0"/>
              <a:t>Cet étudiant complète </a:t>
            </a:r>
            <a:r>
              <a:rPr lang="fr-CA" u="sng" dirty="0"/>
              <a:t>30 crédits </a:t>
            </a:r>
            <a:r>
              <a:rPr lang="fr-CA" dirty="0"/>
              <a:t>de la mineure en arts et sciences avec une moyenne qui se traduit par une CRU de 28</a:t>
            </a:r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dirty="0"/>
              <a:t>Cote de rendement à l’admission (CRA) :</a:t>
            </a:r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dirty="0"/>
              <a:t>CRC : 24 (40 % de l’évaluation globale) : 			    9,60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dirty="0"/>
              <a:t>CRU</a:t>
            </a:r>
            <a:r>
              <a:rPr lang="fr-CA" sz="2200" dirty="0"/>
              <a:t> : </a:t>
            </a:r>
            <a:r>
              <a:rPr lang="fr-CA" dirty="0"/>
              <a:t>28 (60 % de l’évaluation globale) : 			+ 16,80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CA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dirty="0"/>
              <a:t>Bonus (avoir complété 12 crédits universitaires) :  	 </a:t>
            </a:r>
            <a:r>
              <a:rPr lang="fr-CA" u="sng" dirty="0"/>
              <a:t>+  0,50</a:t>
            </a:r>
            <a:endParaRPr lang="fr-CA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CA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dirty="0"/>
              <a:t>	Cote de rendement à l’admission (CRA) </a:t>
            </a:r>
            <a:r>
              <a:rPr lang="fr-CA" b="1" dirty="0"/>
              <a:t>:                 26,90</a:t>
            </a:r>
          </a:p>
        </p:txBody>
      </p:sp>
    </p:spTree>
    <p:extLst>
      <p:ext uri="{BB962C8B-B14F-4D97-AF65-F5344CB8AC3E}">
        <p14:creationId xmlns:p14="http://schemas.microsoft.com/office/powerpoint/2010/main" val="39611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13 décembre 2023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sz="2000" dirty="0">
                <a:solidFill>
                  <a:schemeClr val="bg1"/>
                </a:solidFill>
              </a:rPr>
              <a:t>Sébastien Galarneau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810836" cy="2999875"/>
          </a:xfrm>
        </p:spPr>
        <p:txBody>
          <a:bodyPr anchor="ctr">
            <a:normAutofit fontScale="85000" lnSpcReduction="20000"/>
          </a:bodyPr>
          <a:lstStyle/>
          <a:p>
            <a:pPr lvl="0"/>
            <a:r>
              <a:rPr lang="fr-FR" sz="4600" dirty="0">
                <a:solidFill>
                  <a:schemeClr val="bg1"/>
                </a:solidFill>
              </a:rPr>
              <a:t>Séance</a:t>
            </a:r>
            <a:r>
              <a:rPr lang="fr-FR" dirty="0">
                <a:solidFill>
                  <a:schemeClr val="bg1"/>
                </a:solidFill>
              </a:rPr>
              <a:t> d’accueil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  <a:p>
            <a:pPr lvl="0"/>
            <a:r>
              <a:rPr lang="fr-FR" sz="2800" dirty="0">
                <a:solidFill>
                  <a:schemeClr val="bg1"/>
                </a:solidFill>
              </a:rPr>
              <a:t>Mineure arts et sciences</a:t>
            </a:r>
          </a:p>
          <a:p>
            <a:pPr lvl="0"/>
            <a:endParaRPr lang="fr-FR" sz="19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r-CA" sz="1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Service d’appui à la formation interdisciplinaire et à la réussite étudiante (</a:t>
            </a:r>
            <a:r>
              <a:rPr lang="fr-CA" sz="19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SAFIRE</a:t>
            </a:r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fr-CA" sz="2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sz="2400" b="1" dirty="0">
                <a:solidFill>
                  <a:schemeClr val="tx1">
                    <a:lumMod val="50000"/>
                  </a:schemeClr>
                </a:solidFill>
              </a:rPr>
              <a:t>Paiement des frais de scolarité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Automne : 15 octobre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Hiver : 15 février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Été : 15 juin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92" t="20140" r="53443" b="32321"/>
          <a:stretch/>
        </p:blipFill>
        <p:spPr>
          <a:xfrm>
            <a:off x="3961591" y="2145794"/>
            <a:ext cx="5027437" cy="376867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621389" y="4547304"/>
            <a:ext cx="3556000" cy="17159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012162" y="5802902"/>
            <a:ext cx="1761067" cy="4459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82686" y="5405259"/>
            <a:ext cx="461395" cy="13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51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1" y="1305929"/>
            <a:ext cx="9144000" cy="4860348"/>
          </a:xfrm>
        </p:spPr>
        <p:txBody>
          <a:bodyPr>
            <a:normAutofit fontScale="47500" lnSpcReduction="20000"/>
          </a:bodyPr>
          <a:lstStyle/>
          <a:p>
            <a:endParaRPr lang="fr-CA" sz="2400" b="1" dirty="0"/>
          </a:p>
          <a:p>
            <a:r>
              <a:rPr lang="fr-CA" sz="4400" b="1" dirty="0"/>
              <a:t>Modification de choix de cours / Annulation de cours </a:t>
            </a:r>
            <a:endParaRPr lang="fr-FR" sz="4400" b="1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3100" dirty="0"/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4200" dirty="0"/>
              <a:t>Date limite :</a:t>
            </a:r>
            <a:r>
              <a:rPr lang="fr-CA" sz="4200" b="1" dirty="0"/>
              <a:t> le 23 janvier 2024 (majorité des cours, toujours vérifier)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3200" dirty="0"/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4000" u="sng" dirty="0"/>
              <a:t> </a:t>
            </a:r>
            <a:r>
              <a:rPr lang="fr-CA" sz="4200" u="sng" dirty="0"/>
              <a:t>Avant cette date</a:t>
            </a:r>
            <a:endParaRPr lang="fr-CA" sz="42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4000" dirty="0"/>
              <a:t> il est possible d’annuler un cours 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3800" dirty="0"/>
              <a:t>	- </a:t>
            </a:r>
            <a:r>
              <a:rPr lang="fr-CA" sz="4000" dirty="0"/>
              <a:t>le cours est retiré du dossier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4000" dirty="0"/>
              <a:t>	- aucun frais de scolarité à acquitter</a:t>
            </a:r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4000" u="sng" dirty="0"/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4200" u="sng" dirty="0"/>
              <a:t>Après cette date</a:t>
            </a:r>
            <a:endParaRPr lang="fr-CA" sz="42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4000" dirty="0"/>
              <a:t>il est impossible d’annuler le cours</a:t>
            </a:r>
          </a:p>
          <a:p>
            <a:pPr marL="1990725" lvl="4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4000" dirty="0"/>
              <a:t>  - les frais de scolarité doivent être acquittés</a:t>
            </a:r>
          </a:p>
          <a:p>
            <a:pPr marL="2333625" lvl="4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fr-CA" sz="55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4000" dirty="0"/>
              <a:t>il est impossible d’inscrire un cours au trimestre courant</a:t>
            </a:r>
          </a:p>
          <a:p>
            <a:pPr marL="4476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800" u="sng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8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60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8800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9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748145"/>
            <a:ext cx="9144000" cy="5347855"/>
          </a:xfrm>
        </p:spPr>
        <p:txBody>
          <a:bodyPr>
            <a:normAutofit/>
          </a:bodyPr>
          <a:lstStyle/>
          <a:p>
            <a:endParaRPr lang="fr-CA" sz="2600" b="1" dirty="0"/>
          </a:p>
          <a:p>
            <a:r>
              <a:rPr lang="fr-CA" sz="2600" b="1" dirty="0"/>
              <a:t>  </a:t>
            </a:r>
            <a:r>
              <a:rPr lang="fr-CA" sz="2400" b="1" dirty="0"/>
              <a:t>Abandon de cours</a:t>
            </a:r>
          </a:p>
          <a:p>
            <a:pPr lvl="1" indent="0">
              <a:buClr>
                <a:schemeClr val="tx1"/>
              </a:buClr>
              <a:buNone/>
            </a:pPr>
            <a:endParaRPr lang="fr-FR" sz="2600" b="1" dirty="0"/>
          </a:p>
          <a:p>
            <a:pPr marL="997200" lvl="1" indent="-4572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Date limite :</a:t>
            </a:r>
            <a:r>
              <a:rPr lang="fr-CA" sz="2000" b="1" dirty="0"/>
              <a:t> le 15 mars 2024 (majorité des cours, toujours vérifier)</a:t>
            </a:r>
          </a:p>
          <a:p>
            <a:pPr marL="987675" lvl="1" indent="0">
              <a:buClr>
                <a:schemeClr val="tx1"/>
              </a:buClr>
              <a:buNone/>
            </a:pPr>
            <a:endParaRPr lang="fr-CA" sz="2400" u="sng" dirty="0"/>
          </a:p>
          <a:p>
            <a:pPr marL="447675">
              <a:buClr>
                <a:schemeClr val="tx1"/>
              </a:buClr>
            </a:pPr>
            <a:r>
              <a:rPr lang="fr-CA" sz="2400" u="sng" dirty="0"/>
              <a:t>Après cette date</a:t>
            </a:r>
            <a:endParaRPr lang="fr-CA" sz="2400" dirty="0"/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il n’est plus possible d’abandonner un cours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un cours mis en abandon apparaît au relevé de notes avec la mention ABA en lieu du résultat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les frais de scolarité d’un cours mis en abandon doivent être acquittés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La mention ABA ne contribue PAS à la moyenne cumulative</a:t>
            </a:r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9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/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390389"/>
            <a:ext cx="8337682" cy="453161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CA" sz="2400" b="1" dirty="0"/>
              <a:t>Vérification des dates limites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592" t="20140" r="64311" b="50029"/>
          <a:stretch/>
        </p:blipFill>
        <p:spPr>
          <a:xfrm>
            <a:off x="1981201" y="1883117"/>
            <a:ext cx="6646634" cy="417645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2237014" y="1763486"/>
            <a:ext cx="2083526" cy="20922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fr-CA" sz="2400" b="1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Changement de programme</a:t>
            </a:r>
            <a:endParaRPr lang="fr-CA" sz="24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Il suffit de faire une demande d’admission au trimestre : </a:t>
            </a:r>
          </a:p>
          <a:p>
            <a:pPr marL="447675" indent="-447675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d’automne : 1</a:t>
            </a:r>
            <a:r>
              <a:rPr lang="fr-CA" sz="2200" baseline="30000" dirty="0">
                <a:solidFill>
                  <a:schemeClr val="tx1">
                    <a:lumMod val="50000"/>
                  </a:schemeClr>
                </a:solidFill>
              </a:rPr>
              <a:t>er</a:t>
            </a: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 novembre (doctorats de 1</a:t>
            </a:r>
            <a:r>
              <a:rPr lang="fr-CA" sz="2200" baseline="30000" dirty="0">
                <a:solidFill>
                  <a:schemeClr val="tx1">
                    <a:lumMod val="50000"/>
                  </a:schemeClr>
                </a:solidFill>
              </a:rPr>
              <a:t>er</a:t>
            </a: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 cycle) et 1</a:t>
            </a:r>
            <a:r>
              <a:rPr lang="fr-CA" sz="2200" baseline="30000" dirty="0">
                <a:solidFill>
                  <a:schemeClr val="tx1">
                    <a:lumMod val="50000"/>
                  </a:schemeClr>
                </a:solidFill>
              </a:rPr>
              <a:t>er</a:t>
            </a: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 février (autres programmes)</a:t>
            </a:r>
          </a:p>
          <a:p>
            <a:pPr marL="447675" indent="-447675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d’hiver : 1</a:t>
            </a:r>
            <a:r>
              <a:rPr lang="fr-CA" sz="2200" baseline="30000" dirty="0">
                <a:solidFill>
                  <a:schemeClr val="tx1">
                    <a:lumMod val="50000"/>
                  </a:schemeClr>
                </a:solidFill>
              </a:rPr>
              <a:t>er</a:t>
            </a: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 novembre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 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5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333500"/>
            <a:ext cx="8748846" cy="4981575"/>
          </a:xfrm>
        </p:spPr>
        <p:txBody>
          <a:bodyPr anchor="ctr">
            <a:normAutofit fontScale="47500" lnSpcReduction="20000"/>
          </a:bodyPr>
          <a:lstStyle/>
          <a:p>
            <a:pPr lvl="0">
              <a:spcBef>
                <a:spcPts val="0"/>
              </a:spcBef>
              <a:buClr>
                <a:schemeClr val="tx1"/>
              </a:buClr>
            </a:pPr>
            <a:endParaRPr lang="fr-CA" sz="4400" b="1" dirty="0">
              <a:solidFill>
                <a:srgbClr val="4D4C4A"/>
              </a:solidFill>
            </a:endParaRPr>
          </a:p>
          <a:p>
            <a:pPr lvl="0">
              <a:spcBef>
                <a:spcPts val="0"/>
              </a:spcBef>
              <a:buClr>
                <a:schemeClr val="tx1"/>
              </a:buClr>
            </a:pPr>
            <a:r>
              <a:rPr lang="fr-CA" sz="4400" b="1" dirty="0">
                <a:solidFill>
                  <a:srgbClr val="4D4C4A"/>
                </a:solidFill>
              </a:rPr>
              <a:t>Services à la vie étudiante (vieetudiante.umontreal.ca)</a:t>
            </a:r>
          </a:p>
          <a:p>
            <a:pPr lvl="0">
              <a:spcBef>
                <a:spcPts val="0"/>
              </a:spcBef>
              <a:buClr>
                <a:schemeClr val="tx1"/>
              </a:buClr>
            </a:pPr>
            <a:endParaRPr lang="fr-CA" sz="4400" b="1" dirty="0">
              <a:solidFill>
                <a:srgbClr val="4D4C4A"/>
              </a:solidFill>
            </a:endParaRPr>
          </a:p>
          <a:p>
            <a:pPr lvl="0">
              <a:spcBef>
                <a:spcPts val="0"/>
              </a:spcBef>
              <a:buClr>
                <a:schemeClr val="tx1"/>
              </a:buClr>
            </a:pPr>
            <a:r>
              <a:rPr lang="fr-CA" sz="4400" b="1" dirty="0">
                <a:solidFill>
                  <a:srgbClr val="4D4C4A"/>
                </a:solidFill>
              </a:rPr>
              <a:t>Centre étudiant de soutien à la réussite (CESAR)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4400" dirty="0">
                <a:solidFill>
                  <a:srgbClr val="4D4C4A"/>
                </a:solidFill>
              </a:rPr>
              <a:t>Soutien à l’apprentissage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4400" dirty="0">
                <a:solidFill>
                  <a:srgbClr val="4D4C4A"/>
                </a:solidFill>
              </a:rPr>
              <a:t>Orientation scolaire et professionnelle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4400" dirty="0">
                <a:solidFill>
                  <a:srgbClr val="4D4C4A"/>
                </a:solidFill>
              </a:rPr>
              <a:t>Information scolaire et professionnelle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4400" dirty="0">
                <a:solidFill>
                  <a:srgbClr val="4D4C4A"/>
                </a:solidFill>
              </a:rPr>
              <a:t>Soutien aux étudiants en situation de handicap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4400" dirty="0" err="1">
                <a:solidFill>
                  <a:srgbClr val="4D4C4A"/>
                </a:solidFill>
              </a:rPr>
              <a:t>UdM</a:t>
            </a:r>
            <a:r>
              <a:rPr lang="fr-CA" sz="4400" dirty="0">
                <a:solidFill>
                  <a:srgbClr val="4D4C4A"/>
                </a:solidFill>
              </a:rPr>
              <a:t> Français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CA" sz="4400" dirty="0">
              <a:solidFill>
                <a:srgbClr val="4D4C4A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sz="4400" b="1" dirty="0">
                <a:solidFill>
                  <a:srgbClr val="4D4C4A"/>
                </a:solidFill>
              </a:rPr>
              <a:t>Centre de santé et de consultation psychologique (CSCP)</a:t>
            </a:r>
          </a:p>
          <a:p>
            <a:pPr marL="792163" lvl="0" indent="-3429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4400" dirty="0"/>
              <a:t>Services de santé et de soutien psychologique</a:t>
            </a:r>
          </a:p>
          <a:p>
            <a:pPr lvl="0">
              <a:spcBef>
                <a:spcPts val="0"/>
              </a:spcBef>
            </a:pPr>
            <a:endParaRPr lang="fr-CA" sz="4400" dirty="0">
              <a:solidFill>
                <a:srgbClr val="4D4C4A"/>
              </a:solidFill>
            </a:endParaRPr>
          </a:p>
          <a:p>
            <a:pPr lvl="0">
              <a:spcBef>
                <a:spcPts val="0"/>
              </a:spcBef>
            </a:pPr>
            <a:r>
              <a:rPr lang="fr-CA" sz="4400" b="1" dirty="0">
                <a:solidFill>
                  <a:srgbClr val="4D4C4A"/>
                </a:solidFill>
              </a:rPr>
              <a:t>Bureau de l’aide financière</a:t>
            </a:r>
            <a:endParaRPr lang="fr-FR" sz="4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fr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Ressources d’appui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0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182" y="379485"/>
            <a:ext cx="8336720" cy="900751"/>
          </a:xfrm>
        </p:spPr>
        <p:txBody>
          <a:bodyPr anchor="ctr">
            <a:noAutofit/>
          </a:bodyPr>
          <a:lstStyle/>
          <a:p>
            <a:r>
              <a:rPr lang="fr-CA" sz="3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 questions : </a:t>
            </a:r>
            <a:r>
              <a:rPr lang="fr-CA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communiquez avec le SAFIRE</a:t>
            </a:r>
            <a:b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124220" y="1398715"/>
            <a:ext cx="9019780" cy="5459285"/>
          </a:xfrm>
        </p:spPr>
        <p:txBody>
          <a:bodyPr>
            <a:normAutofit fontScale="47500" lnSpcReduction="20000"/>
          </a:bodyPr>
          <a:lstStyle/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6200" dirty="0">
                <a:ea typeface="Verdana" panose="020B0604030504040204" pitchFamily="34" charset="0"/>
                <a:cs typeface="Verdana" panose="020B0604030504040204" pitchFamily="34" charset="0"/>
              </a:rPr>
              <a:t>Technicien(ne)s en gestion des dossiers étudiants :</a:t>
            </a:r>
          </a:p>
          <a:p>
            <a:pPr marL="714375" lvl="0" indent="-7143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CA" sz="6200" dirty="0"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fr-CA" sz="6200" dirty="0">
                <a:ln>
                  <a:solidFill>
                    <a:schemeClr val="bg2">
                      <a:lumMod val="50000"/>
                    </a:schemeClr>
                  </a:solidFill>
                </a:ln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mas@umontreal.ca</a:t>
            </a:r>
            <a:endParaRPr lang="fr-CA" sz="6200" dirty="0">
              <a:ln>
                <a:solidFill>
                  <a:schemeClr val="bg2">
                    <a:lumMod val="50000"/>
                  </a:schemeClr>
                </a:solidFill>
              </a:ln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6200" b="1" u="sng" dirty="0"/>
              <a:t>RDV via TEAMS, à partir de votre courriel UDM</a:t>
            </a:r>
          </a:p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6200" dirty="0">
                <a:ea typeface="Verdana" panose="020B0604030504040204" pitchFamily="34" charset="0"/>
                <a:cs typeface="Verdana" panose="020B0604030504040204" pitchFamily="34" charset="0"/>
              </a:rPr>
              <a:t>Conseillers en gestion des études : </a:t>
            </a: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6200" dirty="0">
                <a:ea typeface="Verdana" panose="020B0604030504040204" pitchFamily="34" charset="0"/>
                <a:cs typeface="Verdana" panose="020B0604030504040204" pitchFamily="34" charset="0"/>
              </a:rPr>
              <a:t>Sébastien Galarneau</a:t>
            </a: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6200" dirty="0">
                <a:ea typeface="Verdana" panose="020B0604030504040204" pitchFamily="34" charset="0"/>
                <a:cs typeface="Verdana" panose="020B0604030504040204" pitchFamily="34" charset="0"/>
              </a:rPr>
              <a:t>Nadège Brulé</a:t>
            </a:r>
          </a:p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6200" dirty="0">
                <a:ea typeface="Verdana" panose="020B0604030504040204" pitchFamily="34" charset="0"/>
                <a:cs typeface="Verdana" panose="020B0604030504040204" pitchFamily="34" charset="0"/>
              </a:rPr>
              <a:t>Conseillère à la réussite étudiante : </a:t>
            </a: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6200" dirty="0">
                <a:ea typeface="Verdana" panose="020B0604030504040204" pitchFamily="34" charset="0"/>
                <a:cs typeface="Verdana" panose="020B0604030504040204" pitchFamily="34" charset="0"/>
              </a:rPr>
              <a:t>Audrey </a:t>
            </a:r>
            <a:r>
              <a:rPr lang="fr-CA" sz="6200" dirty="0" err="1">
                <a:ea typeface="Verdana" panose="020B0604030504040204" pitchFamily="34" charset="0"/>
                <a:cs typeface="Verdana" panose="020B0604030504040204" pitchFamily="34" charset="0"/>
              </a:rPr>
              <a:t>Cavanaugh</a:t>
            </a:r>
            <a:endParaRPr lang="fr-CA" sz="6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CA" sz="6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CA" sz="5500" dirty="0"/>
              <a:t>SAFIRE, </a:t>
            </a:r>
            <a:r>
              <a:rPr lang="x-none" sz="5500" dirty="0"/>
              <a:t>Pavillon Lionel-Groulx</a:t>
            </a:r>
            <a:r>
              <a:rPr lang="fr-CA" sz="5500" dirty="0"/>
              <a:t>, </a:t>
            </a:r>
            <a:r>
              <a:rPr lang="x-none" sz="5500" dirty="0"/>
              <a:t>3150 rue Jean-Brillant</a:t>
            </a:r>
            <a:r>
              <a:rPr lang="fr-CA" sz="5500" dirty="0"/>
              <a:t>,</a:t>
            </a:r>
            <a:r>
              <a:rPr lang="x-none" sz="5500" dirty="0"/>
              <a:t> local C-1010</a:t>
            </a:r>
            <a:endParaRPr lang="fr-CA" sz="7400" dirty="0"/>
          </a:p>
          <a:p>
            <a:pPr marL="447675"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fr-CA" sz="5500" dirty="0"/>
          </a:p>
          <a:p>
            <a:pPr marL="447675" indent="-447675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447675" indent="-447675"/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3769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0" y="200026"/>
            <a:ext cx="4667250" cy="3676650"/>
          </a:xfrm>
        </p:spPr>
        <p:txBody>
          <a:bodyPr anchor="ctr">
            <a:normAutofit/>
          </a:bodyPr>
          <a:lstStyle/>
          <a:p>
            <a:pPr lvl="0"/>
            <a:r>
              <a:rPr lang="fr-CA" sz="2800" dirty="0">
                <a:solidFill>
                  <a:schemeClr val="bg1"/>
                </a:solidFill>
              </a:rPr>
              <a:t>Bon succès dans vos études !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298448"/>
            <a:ext cx="8337682" cy="4809744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Le programme Mineure arts et sciences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Choix de cours 	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Charge de travail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Ressources d’appui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Examens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Évaluations et normes de succès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  Dates à retenir</a:t>
            </a:r>
          </a:p>
          <a:p>
            <a:pPr>
              <a:buClr>
                <a:schemeClr val="tx1"/>
              </a:buClr>
            </a:pPr>
            <a:endParaRPr lang="fr-CA" sz="2000" dirty="0"/>
          </a:p>
          <a:p>
            <a:pPr>
              <a:buClr>
                <a:schemeClr val="tx1"/>
              </a:buClr>
            </a:pPr>
            <a:r>
              <a:rPr lang="fr-CA" sz="1400" dirty="0"/>
              <a:t>* Note: Partout où il est question d’éléments réglementaires, le Règlement des études de premier cycle (RÉPC) a préséance sur toute information présentée ici par écrit ou verbalement. Les étudiants sont invités à prendre connaissance du Règlement sur le site du secrétariat général de l’Université : </a:t>
            </a:r>
            <a:r>
              <a:rPr lang="fr-CA" sz="1400" dirty="0">
                <a:hlinkClick r:id="rId2"/>
              </a:rPr>
              <a:t>https://secretariatgeneral.umontreal.ca/accueil/</a:t>
            </a:r>
            <a:r>
              <a:rPr lang="fr-CA" sz="1400" dirty="0"/>
              <a:t> </a:t>
            </a:r>
          </a:p>
          <a:p>
            <a:endParaRPr lang="fr-CA" sz="2400" dirty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Déroulement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107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610436"/>
            <a:ext cx="9144000" cy="4311564"/>
          </a:xfrm>
        </p:spPr>
        <p:txBody>
          <a:bodyPr anchor="t">
            <a:normAutofit fontScale="92500" lnSpcReduction="10000"/>
          </a:bodyPr>
          <a:lstStyle/>
          <a:p>
            <a:pPr marL="447675" indent="-447675"/>
            <a:r>
              <a:rPr lang="fr-CA" sz="2400" b="1" dirty="0"/>
              <a:t>Conditions d’admission </a:t>
            </a:r>
            <a:endParaRPr lang="fr-CA" sz="2400" dirty="0"/>
          </a:p>
          <a:p>
            <a:pPr marL="447675" indent="-447675"/>
            <a:endParaRPr lang="fr-CA" sz="2400" dirty="0"/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Être détenteur d’un diplôme d’études collégiales ou l’équivalent</a:t>
            </a:r>
          </a:p>
          <a:p>
            <a:pPr>
              <a:buClr>
                <a:schemeClr val="tx1"/>
              </a:buClr>
            </a:pPr>
            <a:endParaRPr lang="fr-CA" sz="2200" dirty="0"/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Cote de rendement minimale : 18,00</a:t>
            </a:r>
          </a:p>
          <a:p>
            <a:pPr>
              <a:buClr>
                <a:schemeClr val="tx1"/>
              </a:buClr>
            </a:pPr>
            <a:endParaRPr lang="fr-CA" sz="2400" dirty="0"/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Attester d'une connaissance de la langue française </a:t>
            </a:r>
          </a:p>
          <a:p>
            <a:pPr marL="882900" lvl="1" indent="-342900">
              <a:buClr>
                <a:schemeClr val="tx1"/>
              </a:buClr>
            </a:pPr>
            <a:r>
              <a:rPr lang="fr-CA" sz="2000" dirty="0"/>
              <a:t>Épreuve uniforme de français du collégial </a:t>
            </a:r>
          </a:p>
          <a:p>
            <a:pPr marL="882900" lvl="1" indent="-342900">
              <a:buClr>
                <a:schemeClr val="tx1"/>
              </a:buClr>
            </a:pPr>
            <a:r>
              <a:rPr lang="fr-CA" sz="2000" dirty="0"/>
              <a:t>Un minimum de B2 en compréhension orale et écrite à un test de français reconnu par l’U de M</a:t>
            </a:r>
          </a:p>
          <a:p>
            <a:pPr lvl="1" indent="0">
              <a:buClr>
                <a:schemeClr val="tx1"/>
              </a:buClr>
              <a:buNone/>
            </a:pPr>
            <a:endParaRPr lang="fr-CA" sz="2000" dirty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3415" y="154413"/>
            <a:ext cx="8741159" cy="900751"/>
          </a:xfrm>
        </p:spPr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Programme « </a:t>
            </a:r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Mineure arts et sciences »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9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572857"/>
            <a:ext cx="9144000" cy="5285143"/>
          </a:xfrm>
        </p:spPr>
        <p:txBody>
          <a:bodyPr anchor="t">
            <a:normAutofit/>
          </a:bodyPr>
          <a:lstStyle/>
          <a:p>
            <a:pPr marL="447675" indent="-447675"/>
            <a:r>
              <a:rPr lang="fr-CA" sz="2400" b="1" dirty="0"/>
              <a:t>Le programme permet: </a:t>
            </a:r>
          </a:p>
          <a:p>
            <a:pPr marL="447675" indent="-447675"/>
            <a:endParaRPr lang="fr-CA" sz="2400" b="1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200" dirty="0"/>
              <a:t>L’exploration de diverses disciplines d’études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endParaRPr lang="fr-CA" sz="2200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200" dirty="0"/>
              <a:t>L’amélioration du dossier universitaire (cote de rendement)</a:t>
            </a:r>
          </a:p>
          <a:p>
            <a:endParaRPr lang="fr-CA" sz="2200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200" dirty="0"/>
              <a:t>L’inscription à des cours d’un programme visé (offert à la Faculté des arts et sciences) avant d’y avoir été admis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endParaRPr lang="fr-CA" sz="2200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200" dirty="0"/>
              <a:t>L’achèvement d’un programme d’études constitutif d’un baccalauréat par cumul de programme</a:t>
            </a:r>
          </a:p>
          <a:p>
            <a:pPr>
              <a:buClr>
                <a:schemeClr val="tx1"/>
              </a:buClr>
            </a:pPr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92513"/>
            <a:ext cx="9143999" cy="900751"/>
          </a:xfrm>
        </p:spPr>
        <p:txBody>
          <a:bodyPr anchor="ctr">
            <a:no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Programme « </a:t>
            </a:r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Mineure arts et sciences »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7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1273630"/>
            <a:ext cx="8935480" cy="5375216"/>
          </a:xfrm>
        </p:spPr>
        <p:txBody>
          <a:bodyPr anchor="t">
            <a:normAutofit/>
          </a:bodyPr>
          <a:lstStyle/>
          <a:p>
            <a:pPr marL="447675" indent="-447675"/>
            <a:r>
              <a:rPr lang="fr-CA" sz="2400" b="1" dirty="0"/>
              <a:t>Structure du programme: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200" dirty="0"/>
              <a:t>Composé de 30 crédits de cours au choix</a:t>
            </a:r>
          </a:p>
          <a:p>
            <a:pPr lvl="1" indent="0">
              <a:buNone/>
            </a:pPr>
            <a:endParaRPr lang="fr-CA" sz="2200" dirty="0"/>
          </a:p>
          <a:p>
            <a:pPr lvl="1" indent="0">
              <a:buNone/>
            </a:pPr>
            <a:r>
              <a:rPr lang="fr-CA" sz="2200" dirty="0"/>
              <a:t>		</a:t>
            </a:r>
            <a:r>
              <a:rPr lang="fr-CA" sz="2200" b="1" dirty="0"/>
              <a:t>2 Concentrations = 9 à 12 crédits de cours de même sigle pour chacune; cours appartenant à la FAS (ou équivalents reconnus)</a:t>
            </a:r>
          </a:p>
          <a:p>
            <a:pPr lvl="1" indent="0">
              <a:buNone/>
            </a:pPr>
            <a:r>
              <a:rPr lang="fr-CA" sz="2200" dirty="0"/>
              <a:t>	   	</a:t>
            </a:r>
            <a:r>
              <a:rPr lang="fr-CA" dirty="0"/>
              <a:t>Exemple : 9 crédits d’ Anthropologie = ANT101; ANT102; ANT103</a:t>
            </a:r>
          </a:p>
          <a:p>
            <a:pPr lvl="1" indent="0">
              <a:buNone/>
            </a:pPr>
            <a:r>
              <a:rPr lang="fr-CA" dirty="0"/>
              <a:t>	</a:t>
            </a:r>
          </a:p>
          <a:p>
            <a:pPr marL="987675" lvl="1" indent="-447675"/>
            <a:r>
              <a:rPr lang="fr-CA" sz="2200" dirty="0"/>
              <a:t>Inscription maximale à 6 crédits d’une même concentration par trimestre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endParaRPr lang="fr-CA" sz="2200" dirty="0"/>
          </a:p>
          <a:p>
            <a:pPr marL="447675" indent="-447675">
              <a:buFont typeface="Wingdings" panose="05000000000000000000" pitchFamily="2" charset="2"/>
              <a:buChar char="Ø"/>
            </a:pPr>
            <a:endParaRPr lang="fr-CA" sz="2200" dirty="0"/>
          </a:p>
          <a:p>
            <a:endParaRPr lang="fr-CA" sz="2200" dirty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0" y="192513"/>
            <a:ext cx="9143999" cy="900751"/>
          </a:xfrm>
        </p:spPr>
        <p:txBody>
          <a:bodyPr anchor="ctr">
            <a:no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Programme « </a:t>
            </a:r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Mineure arts et sciences »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7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183586"/>
            <a:ext cx="8732836" cy="4720997"/>
          </a:xfrm>
        </p:spPr>
        <p:txBody>
          <a:bodyPr anchor="t">
            <a:normAutofit/>
          </a:bodyPr>
          <a:lstStyle/>
          <a:p>
            <a:r>
              <a:rPr lang="fr-CA" sz="2600" b="1" dirty="0"/>
              <a:t>Scénarios</a:t>
            </a:r>
          </a:p>
          <a:p>
            <a:r>
              <a:rPr lang="fr-CA" sz="2000" dirty="0"/>
              <a:t>I - Exploration de diverses disciplines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Choix de cours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0775"/>
              </p:ext>
            </p:extLst>
          </p:nvPr>
        </p:nvGraphicFramePr>
        <p:xfrm>
          <a:off x="283160" y="3049388"/>
          <a:ext cx="8459787" cy="1573914"/>
        </p:xfrm>
        <a:graphic>
          <a:graphicData uri="http://schemas.openxmlformats.org/drawingml/2006/table">
            <a:tbl>
              <a:tblPr firstRow="1" firstCol="1" bandRow="1"/>
              <a:tblGrid>
                <a:gridCol w="480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CA" sz="1600" b="1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fr-CA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trimestre 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CA" sz="1600" b="1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CA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trimestre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CRI1950   Introduction à la criminologie</a:t>
                      </a:r>
                      <a:endParaRPr lang="fr-CA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CRI1050G  </a:t>
                      </a:r>
                      <a:r>
                        <a:rPr lang="fr-CA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Sociocriminologie</a:t>
                      </a:r>
                      <a:r>
                        <a:rPr lang="fr-CA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1</a:t>
                      </a:r>
                      <a:endParaRPr lang="fr-CA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SVS1102  Analyse des politiques sociales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CRI1151G  Justice criminelle 1</a:t>
                      </a:r>
                      <a:endParaRPr lang="fr-CA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PSE1208  Introduction à la psychoéducation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SVS1443    Travail social et pauvreté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PSY1975  Psychologie sociale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SVS2101    Travail social et santé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SOL1013  Sociologie générale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ESP1901    Espagnol 1 (niveau A1)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Choix de cours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1313963"/>
            <a:ext cx="9144000" cy="4727608"/>
          </a:xfrm>
        </p:spPr>
        <p:txBody>
          <a:bodyPr/>
          <a:lstStyle/>
          <a:p>
            <a:r>
              <a:rPr lang="fr-CA" sz="2400" b="1" dirty="0"/>
              <a:t>Scénarios</a:t>
            </a:r>
          </a:p>
          <a:p>
            <a:r>
              <a:rPr lang="fr-CA" sz="2000" dirty="0"/>
              <a:t>II - Amélioration du dossier en vue d’une admission à un programme visé </a:t>
            </a:r>
          </a:p>
          <a:p>
            <a:r>
              <a:rPr lang="fr-CA" sz="2000" dirty="0"/>
              <a:t>	</a:t>
            </a:r>
            <a:r>
              <a:rPr lang="fr-CA" dirty="0"/>
              <a:t>Baccalauréat en criminologie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* : Cours transférables au baccalauréat en criminologie </a:t>
            </a:r>
          </a:p>
          <a:p>
            <a:endParaRPr lang="fr-CA" dirty="0"/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806318" y="5293089"/>
            <a:ext cx="8337682" cy="431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508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3000" indent="-2727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10000"/>
              <a:buFont typeface="+mj-lt"/>
              <a:buAutoNum type="arabicPeriod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09083"/>
              </p:ext>
            </p:extLst>
          </p:nvPr>
        </p:nvGraphicFramePr>
        <p:xfrm>
          <a:off x="402841" y="3112315"/>
          <a:ext cx="8210576" cy="1573914"/>
        </p:xfrm>
        <a:graphic>
          <a:graphicData uri="http://schemas.openxmlformats.org/drawingml/2006/table">
            <a:tbl>
              <a:tblPr firstRow="1" firstCol="1" bandRow="1"/>
              <a:tblGrid>
                <a:gridCol w="410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CA" sz="1600" b="1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fr-CA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trimestre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CA" sz="1600" b="1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CA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trimestre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 1050*     </a:t>
                      </a:r>
                      <a:r>
                        <a:rPr lang="fr-CA" sz="16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Sociocriminologie</a:t>
                      </a: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1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 1730G*   Victimologie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 1151G*  Justice criminelle 1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 1100*      </a:t>
                      </a:r>
                      <a:r>
                        <a:rPr lang="fr-CA" sz="16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Psychocriminologie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PSY 1975*     Psychologie sociale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SOL 2103      Sociologie de la santé</a:t>
                      </a:r>
                      <a:endParaRPr lang="fr-CA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ESP 1901      Espagnol 1 (niveau A1)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SOL 1400      Économie et société</a:t>
                      </a:r>
                      <a:endParaRPr lang="fr-CA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SOL 1013*     Sociologie générale</a:t>
                      </a:r>
                      <a:endParaRPr lang="fr-CA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JES 1101      Jeunes et réalités sociales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Choix de cours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-1" y="1334317"/>
            <a:ext cx="9144001" cy="4578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508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3000" indent="-2727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10000"/>
              <a:buFont typeface="+mj-lt"/>
              <a:buAutoNum type="arabicPeriod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8000" b="1" dirty="0"/>
              <a:t>Scénarios</a:t>
            </a:r>
            <a:r>
              <a:rPr lang="fr-CA" sz="8000" dirty="0"/>
              <a:t> </a:t>
            </a:r>
          </a:p>
          <a:p>
            <a:r>
              <a:rPr lang="fr-CA" sz="6200" dirty="0"/>
              <a:t>III - Préalables à compléter en vue de l’admission au programme visé	</a:t>
            </a:r>
          </a:p>
          <a:p>
            <a:pPr>
              <a:buSzPct val="100000"/>
            </a:pPr>
            <a:r>
              <a:rPr lang="fr-CA" sz="6200" dirty="0"/>
              <a:t>	Baccalauréat en criminologie</a:t>
            </a:r>
          </a:p>
          <a:p>
            <a:endParaRPr lang="fr-CA" sz="68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pPr marL="361950" indent="-361950"/>
            <a:endParaRPr lang="fr-CA" sz="2200" dirty="0"/>
          </a:p>
          <a:p>
            <a:pPr marL="361950" indent="-361950"/>
            <a:endParaRPr lang="fr-CA" sz="2200" dirty="0"/>
          </a:p>
          <a:p>
            <a:pPr marL="361950" indent="-361950"/>
            <a:endParaRPr lang="fr-CA" sz="4000" dirty="0"/>
          </a:p>
          <a:p>
            <a:pPr marL="361950" indent="-361950"/>
            <a:r>
              <a:rPr lang="fr-CA" sz="7400" dirty="0"/>
              <a:t>*</a:t>
            </a:r>
            <a:r>
              <a:rPr lang="fr-CA" sz="4000" dirty="0"/>
              <a:t> </a:t>
            </a:r>
            <a:r>
              <a:rPr lang="fr-CA" sz="6800" dirty="0"/>
              <a:t>: Cours transférables au baccalauréat en criminologie </a:t>
            </a:r>
          </a:p>
          <a:p>
            <a:endParaRPr lang="fr-CA" sz="2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84572"/>
              </p:ext>
            </p:extLst>
          </p:nvPr>
        </p:nvGraphicFramePr>
        <p:xfrm>
          <a:off x="239443" y="2953046"/>
          <a:ext cx="8782050" cy="1854330"/>
        </p:xfrm>
        <a:graphic>
          <a:graphicData uri="http://schemas.openxmlformats.org/drawingml/2006/table">
            <a:tbl>
              <a:tblPr firstRow="1" firstCol="1" bandRow="1"/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CA" sz="1600" b="1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fr-CA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trimestre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CA" sz="1600" b="1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CA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trimestre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CRI 1050G*     </a:t>
                      </a:r>
                      <a:r>
                        <a:rPr lang="fr-CA" sz="16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Sociocriminologie</a:t>
                      </a: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1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CRI 1730G*    Victimologie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CRI 1151G*     Justice criminelle 1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CRI 1100*       Psychocriminologie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PSY 1975*       Psychologie sociale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296670" indent="-129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CRI 1511G*    Délinquance et facteurs          criminogènes (HP)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ESP 1901        Espagnol 1 (niveau A1)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JES 1101        Jeunes et réalités sociales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SOL 1013*       Sociologie générale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STT 1901        Stat. Pour sc. Sociales (HP)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4249468" y="4565534"/>
            <a:ext cx="4772025" cy="5048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7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E7683853D2545BE253B1C17106B24" ma:contentTypeVersion="13" ma:contentTypeDescription="Crée un document." ma:contentTypeScope="" ma:versionID="c78d9d55699f62dd5f52989e372a079a">
  <xsd:schema xmlns:xsd="http://www.w3.org/2001/XMLSchema" xmlns:xs="http://www.w3.org/2001/XMLSchema" xmlns:p="http://schemas.microsoft.com/office/2006/metadata/properties" xmlns:ns3="60566598-b7b4-413b-85a5-2172b0374636" xmlns:ns4="722342da-33a7-4df6-95af-8302cd01d1ab" targetNamespace="http://schemas.microsoft.com/office/2006/metadata/properties" ma:root="true" ma:fieldsID="82fd290e88d78ceb9695d283e0db8cd3" ns3:_="" ns4:_="">
    <xsd:import namespace="60566598-b7b4-413b-85a5-2172b0374636"/>
    <xsd:import namespace="722342da-33a7-4df6-95af-8302cd01d1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66598-b7b4-413b-85a5-2172b0374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342da-33a7-4df6-95af-8302cd01d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97326A-07DB-4229-BD80-6055E60D8B72}">
  <ds:schemaRefs>
    <ds:schemaRef ds:uri="http://purl.org/dc/dcmitype/"/>
    <ds:schemaRef ds:uri="http://schemas.microsoft.com/office/2006/metadata/properties"/>
    <ds:schemaRef ds:uri="60566598-b7b4-413b-85a5-2172b0374636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722342da-33a7-4df6-95af-8302cd01d1ab"/>
  </ds:schemaRefs>
</ds:datastoreItem>
</file>

<file path=customXml/itemProps2.xml><?xml version="1.0" encoding="utf-8"?>
<ds:datastoreItem xmlns:ds="http://schemas.openxmlformats.org/officeDocument/2006/customXml" ds:itemID="{DC5915EA-CCB7-44CB-83C9-21A263942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566598-b7b4-413b-85a5-2172b0374636"/>
    <ds:schemaRef ds:uri="722342da-33a7-4df6-95af-8302cd01d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8E964-9F81-4C22-8674-542EDE29C7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9518</TotalTime>
  <Words>1545</Words>
  <Application>Microsoft Office PowerPoint</Application>
  <PresentationFormat>Affichage à l'écran (4:3)</PresentationFormat>
  <Paragraphs>309</Paragraphs>
  <Slides>27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Symbol</vt:lpstr>
      <vt:lpstr>Times New Roman</vt:lpstr>
      <vt:lpstr>Verdana</vt:lpstr>
      <vt:lpstr>Wingdings</vt:lpstr>
      <vt:lpstr>GAB_pptUdeM-2017</vt:lpstr>
      <vt:lpstr>Document</vt:lpstr>
      <vt:lpstr>Présentation PowerPoint</vt:lpstr>
      <vt:lpstr>Présentation PowerPoint</vt:lpstr>
      <vt:lpstr>Déroulement de la présentation</vt:lpstr>
      <vt:lpstr>Programme « Mineure arts et sciences »</vt:lpstr>
      <vt:lpstr>Programme « Mineure arts et sciences »</vt:lpstr>
      <vt:lpstr>Programme « Mineure arts et sciences »</vt:lpstr>
      <vt:lpstr>Choix de cours</vt:lpstr>
      <vt:lpstr>Choix de cours</vt:lpstr>
      <vt:lpstr>Choix de cours</vt:lpstr>
      <vt:lpstr>Choix de cours</vt:lpstr>
      <vt:lpstr>Charge de travail</vt:lpstr>
      <vt:lpstr>Charge de travail</vt:lpstr>
      <vt:lpstr>Examens</vt:lpstr>
      <vt:lpstr>Examens</vt:lpstr>
      <vt:lpstr>Évaluations et normes de succès  </vt:lpstr>
      <vt:lpstr>Évaluations et normes de succès </vt:lpstr>
      <vt:lpstr>Évaluations et normes de succès  </vt:lpstr>
      <vt:lpstr>Évaluations et normes de succès  </vt:lpstr>
      <vt:lpstr>Évaluations et normes de succès </vt:lpstr>
      <vt:lpstr>Dates à retenir</vt:lpstr>
      <vt:lpstr>Dates à retenir – Hiver 2024</vt:lpstr>
      <vt:lpstr>Dates à retenir – Hiver 2024</vt:lpstr>
      <vt:lpstr>Dates à retenir – Hiver 2024</vt:lpstr>
      <vt:lpstr>Dates à retenir </vt:lpstr>
      <vt:lpstr>Ressources d’appui</vt:lpstr>
      <vt:lpstr>Des questions : communiquez avec le SAFIRE </vt:lpstr>
      <vt:lpstr>Présentation PowerPoint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Sébastien Galarneau</cp:lastModifiedBy>
  <cp:revision>422</cp:revision>
  <cp:lastPrinted>2017-09-08T13:39:11Z</cp:lastPrinted>
  <dcterms:created xsi:type="dcterms:W3CDTF">2017-08-30T19:02:13Z</dcterms:created>
  <dcterms:modified xsi:type="dcterms:W3CDTF">2023-12-12T18:07:16Z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0x010100026E7683853D2545BE253B1C17106B24</vt:lpwstr>
  </property>
</Properties>
</file>