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5" r:id="rId2"/>
  </p:sldMasterIdLst>
  <p:notesMasterIdLst>
    <p:notesMasterId r:id="rId28"/>
  </p:notesMasterIdLst>
  <p:handoutMasterIdLst>
    <p:handoutMasterId r:id="rId29"/>
  </p:handoutMasterIdLst>
  <p:sldIdLst>
    <p:sldId id="257" r:id="rId3"/>
    <p:sldId id="259" r:id="rId4"/>
    <p:sldId id="304" r:id="rId5"/>
    <p:sldId id="310" r:id="rId6"/>
    <p:sldId id="309" r:id="rId7"/>
    <p:sldId id="305" r:id="rId8"/>
    <p:sldId id="306" r:id="rId9"/>
    <p:sldId id="311" r:id="rId10"/>
    <p:sldId id="357" r:id="rId11"/>
    <p:sldId id="359" r:id="rId12"/>
    <p:sldId id="315" r:id="rId13"/>
    <p:sldId id="314" r:id="rId14"/>
    <p:sldId id="354" r:id="rId15"/>
    <p:sldId id="349" r:id="rId16"/>
    <p:sldId id="344" r:id="rId17"/>
    <p:sldId id="355" r:id="rId18"/>
    <p:sldId id="366" r:id="rId19"/>
    <p:sldId id="348" r:id="rId20"/>
    <p:sldId id="347" r:id="rId21"/>
    <p:sldId id="335" r:id="rId22"/>
    <p:sldId id="352" r:id="rId23"/>
    <p:sldId id="337" r:id="rId24"/>
    <p:sldId id="343" r:id="rId25"/>
    <p:sldId id="340" r:id="rId26"/>
    <p:sldId id="341" r:id="rId27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5E7A51A-FDC6-4291-93AD-896F284D6FDE}">
          <p14:sldIdLst>
            <p14:sldId id="257"/>
            <p14:sldId id="259"/>
            <p14:sldId id="304"/>
            <p14:sldId id="310"/>
            <p14:sldId id="309"/>
            <p14:sldId id="305"/>
            <p14:sldId id="306"/>
            <p14:sldId id="311"/>
            <p14:sldId id="357"/>
            <p14:sldId id="359"/>
            <p14:sldId id="315"/>
            <p14:sldId id="314"/>
            <p14:sldId id="354"/>
            <p14:sldId id="349"/>
            <p14:sldId id="344"/>
            <p14:sldId id="355"/>
            <p14:sldId id="366"/>
            <p14:sldId id="348"/>
            <p14:sldId id="347"/>
            <p14:sldId id="335"/>
            <p14:sldId id="352"/>
            <p14:sldId id="337"/>
            <p14:sldId id="343"/>
          </p14:sldIdLst>
        </p14:section>
        <p14:section name="Exemples de graphique" id="{D7690A03-FE12-4566-958B-44BEAC8DA177}">
          <p14:sldIdLst>
            <p14:sldId id="340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udhomme Jean" initials="P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91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1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3408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40" y="1"/>
            <a:ext cx="3037840" cy="463408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r">
              <a:defRPr sz="1200"/>
            </a:lvl1pPr>
          </a:lstStyle>
          <a:p>
            <a:fld id="{E0AB7694-8D05-4A43-AF14-35B65AB07C99}" type="datetimeFigureOut">
              <a:rPr lang="fr-CA" smtClean="0"/>
              <a:t>2023-12-12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772669"/>
            <a:ext cx="3037840" cy="463407"/>
          </a:xfrm>
          <a:prstGeom prst="rect">
            <a:avLst/>
          </a:prstGeom>
        </p:spPr>
        <p:txBody>
          <a:bodyPr vert="horz" lIns="92829" tIns="46415" rIns="92829" bIns="46415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40" y="8772669"/>
            <a:ext cx="3037840" cy="463407"/>
          </a:xfrm>
          <a:prstGeom prst="rect">
            <a:avLst/>
          </a:prstGeom>
        </p:spPr>
        <p:txBody>
          <a:bodyPr vert="horz" lIns="92829" tIns="46415" rIns="92829" bIns="46415" rtlCol="0" anchor="b"/>
          <a:lstStyle>
            <a:lvl1pPr algn="r">
              <a:defRPr sz="1200"/>
            </a:lvl1pPr>
          </a:lstStyle>
          <a:p>
            <a:fld id="{C6E66E76-F276-4725-AA97-DA285FA20A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9477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3408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40" cy="463408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r">
              <a:defRPr sz="1200"/>
            </a:lvl1pPr>
          </a:lstStyle>
          <a:p>
            <a:fld id="{811E07CA-7683-463D-8A86-22327DFB3FFA}" type="datetimeFigureOut">
              <a:rPr lang="fr-CA" smtClean="0"/>
              <a:t>2023-12-12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9" tIns="46415" rIns="92829" bIns="46415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040" y="4444860"/>
            <a:ext cx="5608320" cy="3636705"/>
          </a:xfrm>
          <a:prstGeom prst="rect">
            <a:avLst/>
          </a:prstGeom>
        </p:spPr>
        <p:txBody>
          <a:bodyPr vert="horz" lIns="92829" tIns="46415" rIns="92829" bIns="464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37840" cy="463407"/>
          </a:xfrm>
          <a:prstGeom prst="rect">
            <a:avLst/>
          </a:prstGeom>
        </p:spPr>
        <p:txBody>
          <a:bodyPr vert="horz" lIns="92829" tIns="46415" rIns="92829" bIns="46415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40" y="8772669"/>
            <a:ext cx="3037840" cy="463407"/>
          </a:xfrm>
          <a:prstGeom prst="rect">
            <a:avLst/>
          </a:prstGeom>
        </p:spPr>
        <p:txBody>
          <a:bodyPr vert="horz" lIns="92829" tIns="46415" rIns="92829" bIns="46415" rtlCol="0" anchor="b"/>
          <a:lstStyle>
            <a:lvl1pPr algn="r">
              <a:defRPr sz="1200"/>
            </a:lvl1pPr>
          </a:lstStyle>
          <a:p>
            <a:fld id="{D97DD56C-59DF-4308-A43D-4840493903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467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0937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093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3164"/>
          <a:stretch/>
        </p:blipFill>
        <p:spPr>
          <a:xfrm>
            <a:off x="0" y="-16042"/>
            <a:ext cx="9144000" cy="6864517"/>
          </a:xfrm>
          <a:prstGeom prst="rect">
            <a:avLst/>
          </a:prstGeom>
        </p:spPr>
      </p:pic>
      <p:sp>
        <p:nvSpPr>
          <p:cNvPr id="6" name="Rectangle-bas"/>
          <p:cNvSpPr/>
          <p:nvPr userDrawn="1"/>
        </p:nvSpPr>
        <p:spPr>
          <a:xfrm>
            <a:off x="0" y="5983705"/>
            <a:ext cx="9144000" cy="874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bleu - haut">
            <a:extLst>
              <a:ext uri="{FF2B5EF4-FFF2-40B4-BE49-F238E27FC236}">
                <a16:creationId xmlns:a16="http://schemas.microsoft.com/office/drawing/2014/main" id="{D9805552-F195-4C67-AE72-94F541781C2F}"/>
              </a:ext>
            </a:extLst>
          </p:cNvPr>
          <p:cNvSpPr/>
          <p:nvPr/>
        </p:nvSpPr>
        <p:spPr>
          <a:xfrm>
            <a:off x="4333164" y="753978"/>
            <a:ext cx="4810837" cy="3719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CA" sz="1350"/>
          </a:p>
        </p:txBody>
      </p:sp>
      <p:pic>
        <p:nvPicPr>
          <p:cNvPr id="10" name="Exemple-logo service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36" y="3729910"/>
            <a:ext cx="2074956" cy="698569"/>
          </a:xfrm>
          <a:prstGeom prst="rect">
            <a:avLst/>
          </a:prstGeom>
        </p:spPr>
      </p:pic>
      <p:pic>
        <p:nvPicPr>
          <p:cNvPr id="9" name="logoUdeM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56" y="3877927"/>
            <a:ext cx="2122744" cy="594000"/>
          </a:xfrm>
          <a:prstGeom prst="rect">
            <a:avLst/>
          </a:prstGeom>
        </p:spPr>
      </p:pic>
      <p:sp>
        <p:nvSpPr>
          <p:cNvPr id="16" name="Espace  texte - date"/>
          <p:cNvSpPr>
            <a:spLocks noGrp="1"/>
          </p:cNvSpPr>
          <p:nvPr>
            <p:ph type="body" sz="quarter" idx="15"/>
          </p:nvPr>
        </p:nvSpPr>
        <p:spPr>
          <a:xfrm>
            <a:off x="7017488" y="6129038"/>
            <a:ext cx="1860697" cy="540000"/>
          </a:xfrm>
        </p:spPr>
        <p:txBody>
          <a:bodyPr lIns="0" tIns="0" rIns="0" bIns="0" anchor="ctr" anchorCtr="0">
            <a:normAutofit/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  <a:lvl2pPr algn="r">
              <a:defRPr>
                <a:solidFill>
                  <a:schemeClr val="accent2"/>
                </a:solidFill>
              </a:defRPr>
            </a:lvl2pPr>
            <a:lvl3pPr algn="r">
              <a:defRPr>
                <a:solidFill>
                  <a:schemeClr val="accent2"/>
                </a:solidFill>
              </a:defRPr>
            </a:lvl3pPr>
            <a:lvl4pPr algn="r">
              <a:defRPr>
                <a:solidFill>
                  <a:schemeClr val="accent2"/>
                </a:solidFill>
              </a:defRPr>
            </a:lvl4pPr>
            <a:lvl5pPr algn="r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Espace texte  - presentateur"/>
          <p:cNvSpPr>
            <a:spLocks noGrp="1"/>
          </p:cNvSpPr>
          <p:nvPr>
            <p:ph type="body" sz="quarter" idx="14"/>
          </p:nvPr>
        </p:nvSpPr>
        <p:spPr>
          <a:xfrm>
            <a:off x="261278" y="6129038"/>
            <a:ext cx="6575458" cy="540000"/>
          </a:xfrm>
          <a:noFill/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 sz="1400">
                <a:solidFill>
                  <a:schemeClr val="accent2"/>
                </a:solidFill>
              </a:defRPr>
            </a:lvl2pPr>
            <a:lvl3pPr>
              <a:defRPr sz="1400">
                <a:solidFill>
                  <a:schemeClr val="accent2"/>
                </a:solidFill>
              </a:defRPr>
            </a:lvl3pPr>
            <a:lvl4pPr>
              <a:defRPr sz="1400">
                <a:solidFill>
                  <a:schemeClr val="accent2"/>
                </a:solidFill>
              </a:defRPr>
            </a:lvl4pPr>
            <a:lvl5pP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7B64BA-960D-4BDC-89A3-A7E560177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164" y="753978"/>
            <a:ext cx="4545021" cy="2999875"/>
          </a:xfrm>
          <a:noFill/>
        </p:spPr>
        <p:txBody>
          <a:bodyPr lIns="288000" tIns="540000" rIns="0" bIns="9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95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6947"/>
            <a:ext cx="5040000" cy="35236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91551"/>
            <a:ext cx="2552400" cy="352365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3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foncé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8000"/>
            <a:ext cx="5040000" cy="3524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bg2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48000"/>
            <a:ext cx="2552400" cy="352440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9789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8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5A9A0C4-8DE9-43C3-9930-45F0DF17F512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010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474AE6-AA51-4141-85C7-707DFD0BD11E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523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8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DED9F5-2C0E-4DA1-8727-8B5721E3FADD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375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D1D7763-933C-481C-8B6A-B0A8EA2C3573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555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0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A44F990-979E-47AC-B228-4594A5F376BA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857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3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0F4055-226C-400D-ACDE-D656FE6D114B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accent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8936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pic>
        <p:nvPicPr>
          <p:cNvPr id="9" name="logoUdeM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732D215-C2AF-47AB-9D3E-0E12BF5EE505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931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656764-AC44-40F6-AECB-C500EA74E1D0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37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2882"/>
          <a:stretch/>
        </p:blipFill>
        <p:spPr>
          <a:xfrm>
            <a:off x="0" y="-16042"/>
            <a:ext cx="9144000" cy="6886861"/>
          </a:xfrm>
          <a:prstGeom prst="rect">
            <a:avLst/>
          </a:prstGeom>
        </p:spPr>
      </p:pic>
      <p:sp>
        <p:nvSpPr>
          <p:cNvPr id="4" name="Rectangle -bleu"/>
          <p:cNvSpPr/>
          <p:nvPr userDrawn="1"/>
        </p:nvSpPr>
        <p:spPr>
          <a:xfrm>
            <a:off x="4346408" y="753979"/>
            <a:ext cx="3348000" cy="34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" name="logoUdeM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55" y="1763075"/>
            <a:ext cx="2381643" cy="14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avec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36942F-DA46-44D6-BC5B-DE3F22958E4E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339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72494-9A74-44A0-A4AC-CC58855732C9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01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4000"/>
            <a:ext cx="8271881" cy="38880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32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-bandeBle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7748B67-DEB4-4DDB-8B6C-9989C248C9EF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3340"/>
            <a:ext cx="8271881" cy="388677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1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0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pic>
        <p:nvPicPr>
          <p:cNvPr id="9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6" y="6040800"/>
            <a:ext cx="2920385" cy="817200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/>
            </a:lvl1pPr>
            <a:lvl2pPr marL="360000" indent="-180000">
              <a:defRPr sz="1800"/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894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-1"/>
            <a:ext cx="3160077" cy="6856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logoUdeM-fonc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6" y="6039126"/>
            <a:ext cx="2919663" cy="816999"/>
          </a:xfrm>
          <a:prstGeom prst="rect">
            <a:avLst/>
          </a:prstGeom>
        </p:spPr>
      </p:pic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358775" indent="-180000"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2667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QUE - texte-à-gauche - fonc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fonce"/>
          <p:cNvSpPr/>
          <p:nvPr/>
        </p:nvSpPr>
        <p:spPr>
          <a:xfrm>
            <a:off x="0" y="0"/>
            <a:ext cx="240541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8" name="logoUdeM-droit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88" y="6033367"/>
            <a:ext cx="2204312" cy="822432"/>
          </a:xfrm>
          <a:prstGeom prst="rect">
            <a:avLst/>
          </a:prstGeom>
        </p:spPr>
      </p:pic>
      <p:pic>
        <p:nvPicPr>
          <p:cNvPr id="12" name="logoUdeM-gauch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" y="6031399"/>
            <a:ext cx="2209584" cy="824400"/>
          </a:xfrm>
          <a:prstGeom prst="rect">
            <a:avLst/>
          </a:prstGeom>
        </p:spPr>
      </p:pic>
      <p:sp>
        <p:nvSpPr>
          <p:cNvPr id="11" name="Espace réservé du graphique 10"/>
          <p:cNvSpPr>
            <a:spLocks noGrp="1"/>
          </p:cNvSpPr>
          <p:nvPr>
            <p:ph type="chart" sz="quarter" idx="11"/>
          </p:nvPr>
        </p:nvSpPr>
        <p:spPr>
          <a:xfrm>
            <a:off x="2868989" y="552451"/>
            <a:ext cx="6017049" cy="5093607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  <a:endParaRPr lang="fr-CA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257175" y="552451"/>
            <a:ext cx="1890713" cy="5478948"/>
          </a:xfrm>
        </p:spPr>
        <p:txBody>
          <a:bodyPr/>
          <a:lstStyle>
            <a:lvl1pPr marL="0" indent="0">
              <a:spcBef>
                <a:spcPts val="1350"/>
              </a:spcBef>
              <a:buNone/>
              <a:defRPr sz="4050">
                <a:solidFill>
                  <a:schemeClr val="accent2"/>
                </a:solidFill>
              </a:defRPr>
            </a:lvl1pPr>
            <a:lvl2pPr marL="128588" indent="0">
              <a:spcAft>
                <a:spcPts val="900"/>
              </a:spcAft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numéro de diapositive 3" hidden="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414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3164"/>
          <a:stretch/>
        </p:blipFill>
        <p:spPr>
          <a:xfrm>
            <a:off x="0" y="-16042"/>
            <a:ext cx="9144000" cy="6864517"/>
          </a:xfrm>
          <a:prstGeom prst="rect">
            <a:avLst/>
          </a:prstGeom>
        </p:spPr>
      </p:pic>
      <p:sp>
        <p:nvSpPr>
          <p:cNvPr id="6" name="Rectangle-bas"/>
          <p:cNvSpPr/>
          <p:nvPr userDrawn="1"/>
        </p:nvSpPr>
        <p:spPr>
          <a:xfrm>
            <a:off x="0" y="5983705"/>
            <a:ext cx="9144000" cy="874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FFFFFF"/>
              </a:solidFill>
            </a:endParaRPr>
          </a:p>
        </p:txBody>
      </p:sp>
      <p:sp>
        <p:nvSpPr>
          <p:cNvPr id="17" name="Rectangle bleu - haut">
            <a:extLst>
              <a:ext uri="{FF2B5EF4-FFF2-40B4-BE49-F238E27FC236}">
                <a16:creationId xmlns:a16="http://schemas.microsoft.com/office/drawing/2014/main" id="{D9805552-F195-4C67-AE72-94F541781C2F}"/>
              </a:ext>
            </a:extLst>
          </p:cNvPr>
          <p:cNvSpPr/>
          <p:nvPr/>
        </p:nvSpPr>
        <p:spPr>
          <a:xfrm>
            <a:off x="4333164" y="753978"/>
            <a:ext cx="4810837" cy="3719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CA" sz="1350">
              <a:solidFill>
                <a:srgbClr val="FFFFFF"/>
              </a:solidFill>
            </a:endParaRPr>
          </a:p>
        </p:txBody>
      </p:sp>
      <p:pic>
        <p:nvPicPr>
          <p:cNvPr id="10" name="Exemple-logo service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36" y="3729910"/>
            <a:ext cx="2074956" cy="698569"/>
          </a:xfrm>
          <a:prstGeom prst="rect">
            <a:avLst/>
          </a:prstGeom>
        </p:spPr>
      </p:pic>
      <p:pic>
        <p:nvPicPr>
          <p:cNvPr id="9" name="logoUdeM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56" y="3877927"/>
            <a:ext cx="2122744" cy="594000"/>
          </a:xfrm>
          <a:prstGeom prst="rect">
            <a:avLst/>
          </a:prstGeom>
        </p:spPr>
      </p:pic>
      <p:sp>
        <p:nvSpPr>
          <p:cNvPr id="16" name="Espace  texte - date"/>
          <p:cNvSpPr>
            <a:spLocks noGrp="1"/>
          </p:cNvSpPr>
          <p:nvPr>
            <p:ph type="body" sz="quarter" idx="15"/>
          </p:nvPr>
        </p:nvSpPr>
        <p:spPr>
          <a:xfrm>
            <a:off x="7017488" y="6129038"/>
            <a:ext cx="1860697" cy="540000"/>
          </a:xfrm>
        </p:spPr>
        <p:txBody>
          <a:bodyPr lIns="0" tIns="0" rIns="0" bIns="0" anchor="ctr" anchorCtr="0">
            <a:normAutofit/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  <a:lvl2pPr algn="r">
              <a:defRPr>
                <a:solidFill>
                  <a:schemeClr val="accent2"/>
                </a:solidFill>
              </a:defRPr>
            </a:lvl2pPr>
            <a:lvl3pPr algn="r">
              <a:defRPr>
                <a:solidFill>
                  <a:schemeClr val="accent2"/>
                </a:solidFill>
              </a:defRPr>
            </a:lvl3pPr>
            <a:lvl4pPr algn="r">
              <a:defRPr>
                <a:solidFill>
                  <a:schemeClr val="accent2"/>
                </a:solidFill>
              </a:defRPr>
            </a:lvl4pPr>
            <a:lvl5pPr algn="r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Espace texte  - presentateur"/>
          <p:cNvSpPr>
            <a:spLocks noGrp="1"/>
          </p:cNvSpPr>
          <p:nvPr>
            <p:ph type="body" sz="quarter" idx="14"/>
          </p:nvPr>
        </p:nvSpPr>
        <p:spPr>
          <a:xfrm>
            <a:off x="261278" y="6129038"/>
            <a:ext cx="6575458" cy="540000"/>
          </a:xfrm>
          <a:noFill/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 sz="1400">
                <a:solidFill>
                  <a:schemeClr val="accent2"/>
                </a:solidFill>
              </a:defRPr>
            </a:lvl2pPr>
            <a:lvl3pPr>
              <a:defRPr sz="1400">
                <a:solidFill>
                  <a:schemeClr val="accent2"/>
                </a:solidFill>
              </a:defRPr>
            </a:lvl3pPr>
            <a:lvl4pPr>
              <a:defRPr sz="1400">
                <a:solidFill>
                  <a:schemeClr val="accent2"/>
                </a:solidFill>
              </a:defRPr>
            </a:lvl4pPr>
            <a:lvl5pP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7B64BA-960D-4BDC-89A3-A7E560177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164" y="753978"/>
            <a:ext cx="4545021" cy="2999875"/>
          </a:xfrm>
          <a:noFill/>
        </p:spPr>
        <p:txBody>
          <a:bodyPr lIns="288000" tIns="540000" rIns="0" bIns="9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3446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2882"/>
          <a:stretch/>
        </p:blipFill>
        <p:spPr>
          <a:xfrm>
            <a:off x="0" y="-16042"/>
            <a:ext cx="9144000" cy="6886861"/>
          </a:xfrm>
          <a:prstGeom prst="rect">
            <a:avLst/>
          </a:prstGeom>
        </p:spPr>
      </p:pic>
      <p:sp>
        <p:nvSpPr>
          <p:cNvPr id="4" name="Rectangle -bleu"/>
          <p:cNvSpPr/>
          <p:nvPr userDrawn="1"/>
        </p:nvSpPr>
        <p:spPr>
          <a:xfrm>
            <a:off x="4346408" y="753979"/>
            <a:ext cx="3348000" cy="34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FFFFFF"/>
              </a:solidFill>
            </a:endParaRPr>
          </a:p>
        </p:txBody>
      </p:sp>
      <p:pic>
        <p:nvPicPr>
          <p:cNvPr id="3" name="logoUdeM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55" y="1763075"/>
            <a:ext cx="2381643" cy="14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7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- bleu - Titre et sous-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5" name="Espace réservé de la date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1B8215-184D-461D-BC80-3D5F5EB721F7}" type="datetime1">
              <a:rPr lang="fr-CA" smtClean="0"/>
              <a:t>2023-12-12</a:t>
            </a:fld>
            <a:endParaRPr lang="fr-CA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2908383"/>
            <a:ext cx="7384469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6850397" cy="2570400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6851116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456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- bleu - Titre et sous-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5" name="Espace réservé de la date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1B8215-184D-461D-BC80-3D5F5EB721F7}" type="datetime1">
              <a:rPr lang="fr-CA" smtClean="0">
                <a:solidFill>
                  <a:srgbClr val="DBEEFC"/>
                </a:solidFill>
              </a:rPr>
              <a:pPr/>
              <a:t>2023-12-12</a:t>
            </a:fld>
            <a:endParaRPr lang="fr-CA">
              <a:solidFill>
                <a:srgbClr val="DBEEFC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CA">
                <a:solidFill>
                  <a:srgbClr val="DBEEFC"/>
                </a:solidFill>
              </a:rPr>
              <a:t>Pied de page de la présentation ici</a:t>
            </a:r>
            <a:endParaRPr lang="fr-CA" dirty="0">
              <a:solidFill>
                <a:srgbClr val="DBEEFC"/>
              </a:solidFill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>
                <a:solidFill>
                  <a:srgbClr val="006BB6"/>
                </a:solidFill>
              </a:rPr>
              <a:pPr/>
              <a:t>‹N°›</a:t>
            </a:fld>
            <a:endParaRPr lang="fr-CA">
              <a:solidFill>
                <a:srgbClr val="006BB6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0" y="2908383"/>
            <a:ext cx="7384469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6850397" cy="2570400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6851116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077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- gris - Titre et sous-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5" name="Espace réservé de la date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1C2808A-546C-4769-A705-569C1FE5B858}" type="datetime1">
              <a:rPr lang="fr-CA" smtClean="0">
                <a:solidFill>
                  <a:srgbClr val="5BC2E7"/>
                </a:solidFill>
              </a:rPr>
              <a:pPr/>
              <a:t>2023-12-12</a:t>
            </a:fld>
            <a:endParaRPr lang="fr-CA">
              <a:solidFill>
                <a:srgbClr val="5BC2E7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>
                <a:solidFill>
                  <a:srgbClr val="5BC2E7"/>
                </a:solidFill>
              </a:rPr>
              <a:t>Pied de page de la présentation ici</a:t>
            </a:r>
            <a:endParaRPr lang="fr-CA" dirty="0">
              <a:solidFill>
                <a:srgbClr val="5BC2E7"/>
              </a:solidFill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35277D-866F-4BEA-8879-80233C760332}" type="slidenum">
              <a:rPr lang="fr-CA" smtClean="0">
                <a:solidFill>
                  <a:srgbClr val="4D4C4A"/>
                </a:solidFill>
              </a:rPr>
              <a:pPr/>
              <a:t>‹N°›</a:t>
            </a:fld>
            <a:endParaRPr lang="fr-CA">
              <a:solidFill>
                <a:srgbClr val="4D4C4A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0" y="2908383"/>
            <a:ext cx="7384469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6850397" cy="2570400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6851116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6732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gris - Titre et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0" y="2908383"/>
            <a:ext cx="5968050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5537000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048000"/>
            <a:ext cx="5967101" cy="3808125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</p:spTree>
    <p:extLst>
      <p:ext uri="{BB962C8B-B14F-4D97-AF65-F5344CB8AC3E}">
        <p14:creationId xmlns:p14="http://schemas.microsoft.com/office/powerpoint/2010/main" val="89878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solidFill>
                <a:srgbClr val="FFFFFF"/>
              </a:solidFill>
            </a:endParaRPr>
          </a:p>
        </p:txBody>
      </p:sp>
      <p:pic>
        <p:nvPicPr>
          <p:cNvPr id="16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>
                <a:solidFill>
                  <a:srgbClr val="006BB6"/>
                </a:solidFill>
              </a:rPr>
              <a:t>Pied de page de la présentation ici</a:t>
            </a:r>
            <a:endParaRPr lang="fr-CA" dirty="0">
              <a:solidFill>
                <a:srgbClr val="006BB6"/>
              </a:solidFill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B9E1B4-3CF5-4438-9083-1029E06F38F9}" type="datetime1">
              <a:rPr lang="fr-CA" smtClean="0">
                <a:solidFill>
                  <a:srgbClr val="006BB6"/>
                </a:solidFill>
              </a:rPr>
              <a:pPr/>
              <a:t>2023-12-12</a:t>
            </a:fld>
            <a:endParaRPr lang="fr-CA" dirty="0">
              <a:solidFill>
                <a:srgbClr val="006BB6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>
                <a:solidFill>
                  <a:srgbClr val="DBEEFC"/>
                </a:solidFill>
              </a:rPr>
              <a:pPr/>
              <a:t>‹N°›</a:t>
            </a:fld>
            <a:endParaRPr lang="fr-CA" dirty="0">
              <a:solidFill>
                <a:srgbClr val="DBEEFC"/>
              </a:solidFill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9"/>
          </p:nvPr>
        </p:nvSpPr>
        <p:spPr>
          <a:xfrm>
            <a:off x="715963" y="2303463"/>
            <a:ext cx="7739062" cy="3373437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370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solidFill>
                <a:srgbClr val="FFFFFF"/>
              </a:solidFill>
            </a:endParaRPr>
          </a:p>
        </p:txBody>
      </p:sp>
      <p:pic>
        <p:nvPicPr>
          <p:cNvPr id="10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>
                <a:solidFill>
                  <a:srgbClr val="5BC2E7"/>
                </a:solidFill>
              </a:rPr>
              <a:t>Pied de page de la présentation ici</a:t>
            </a:r>
            <a:endParaRPr lang="fr-CA" dirty="0">
              <a:solidFill>
                <a:srgbClr val="5BC2E7"/>
              </a:solidFill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6FE08B-3AB2-4F47-9B03-49724509BCA4}" type="datetime1">
              <a:rPr lang="fr-CA" smtClean="0">
                <a:solidFill>
                  <a:srgbClr val="5BC2E7"/>
                </a:solidFill>
              </a:rPr>
              <a:pPr/>
              <a:t>2023-12-12</a:t>
            </a:fld>
            <a:endParaRPr lang="fr-CA" dirty="0">
              <a:solidFill>
                <a:srgbClr val="5BC2E7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>
                <a:solidFill>
                  <a:srgbClr val="006BB6"/>
                </a:solidFill>
              </a:rPr>
              <a:pPr/>
              <a:t>‹N°›</a:t>
            </a:fld>
            <a:endParaRPr lang="fr-CA" dirty="0">
              <a:solidFill>
                <a:srgbClr val="006BB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0707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3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solidFill>
                <a:srgbClr val="FFFFFF"/>
              </a:solidFill>
            </a:endParaRPr>
          </a:p>
        </p:txBody>
      </p:sp>
      <p:pic>
        <p:nvPicPr>
          <p:cNvPr id="12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>
                <a:solidFill>
                  <a:srgbClr val="006BB6"/>
                </a:solidFill>
              </a:rPr>
              <a:t>Pied de page de la présentation ici</a:t>
            </a:r>
            <a:endParaRPr lang="fr-CA" dirty="0">
              <a:solidFill>
                <a:srgbClr val="006BB6"/>
              </a:solidFill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63F0D-B1C7-40E9-B3C6-998B39D562C3}" type="datetime1">
              <a:rPr lang="fr-CA" smtClean="0">
                <a:solidFill>
                  <a:srgbClr val="006BB6"/>
                </a:solidFill>
              </a:rPr>
              <a:pPr/>
              <a:t>2023-12-12</a:t>
            </a:fld>
            <a:endParaRPr lang="fr-CA" dirty="0">
              <a:solidFill>
                <a:srgbClr val="006BB6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>
                <a:solidFill>
                  <a:srgbClr val="DBEEFC"/>
                </a:solidFill>
              </a:rPr>
              <a:pPr/>
              <a:t>‹N°›</a:t>
            </a:fld>
            <a:endParaRPr lang="fr-CA" dirty="0">
              <a:solidFill>
                <a:srgbClr val="DBEEF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1508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4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95154" y="1610436"/>
            <a:ext cx="8337682" cy="4311564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solidFill>
                <a:srgbClr val="FFFFFF"/>
              </a:solidFill>
            </a:endParaRPr>
          </a:p>
        </p:txBody>
      </p:sp>
      <p:pic>
        <p:nvPicPr>
          <p:cNvPr id="12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>
                <a:solidFill>
                  <a:srgbClr val="006BB6"/>
                </a:solidFill>
              </a:rPr>
              <a:pPr/>
              <a:t>2023-12-12</a:t>
            </a:fld>
            <a:endParaRPr lang="fr-CA" dirty="0">
              <a:solidFill>
                <a:srgbClr val="006BB6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>
                <a:solidFill>
                  <a:srgbClr val="006BB6"/>
                </a:solidFill>
              </a:rPr>
              <a:t>Pied de page de la présentation ici</a:t>
            </a:r>
            <a:endParaRPr lang="fr-CA" dirty="0">
              <a:solidFill>
                <a:srgbClr val="006BB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>
                <a:solidFill>
                  <a:srgbClr val="006BB6"/>
                </a:solidFill>
              </a:rPr>
              <a:pPr/>
              <a:t>‹N°›</a:t>
            </a:fld>
            <a:endParaRPr lang="fr-CA" dirty="0">
              <a:solidFill>
                <a:srgbClr val="006BB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841" y="192513"/>
            <a:ext cx="8336720" cy="90075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7306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6947"/>
            <a:ext cx="5040000" cy="35236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91551"/>
            <a:ext cx="2552400" cy="352365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>
                <a:solidFill>
                  <a:srgbClr val="006BB6"/>
                </a:solidFill>
              </a:rPr>
              <a:pPr/>
              <a:t>‹N°›</a:t>
            </a:fld>
            <a:endParaRPr lang="fr-CA" dirty="0">
              <a:solidFill>
                <a:srgbClr val="006BB6"/>
              </a:solidFill>
            </a:endParaRPr>
          </a:p>
        </p:txBody>
      </p:sp>
      <p:pic>
        <p:nvPicPr>
          <p:cNvPr id="13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0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foncé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FFFFFF"/>
              </a:solidFill>
            </a:endParaRPr>
          </a:p>
        </p:txBody>
      </p:sp>
      <p:pic>
        <p:nvPicPr>
          <p:cNvPr id="12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8000"/>
            <a:ext cx="5040000" cy="3524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bg2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48000"/>
            <a:ext cx="2552400" cy="352440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>
                <a:solidFill>
                  <a:srgbClr val="DBEEFC"/>
                </a:solidFill>
              </a:rPr>
              <a:pPr/>
              <a:t>‹N°›</a:t>
            </a:fld>
            <a:endParaRPr lang="fr-CA" dirty="0">
              <a:solidFill>
                <a:srgbClr val="DBEE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solidFill>
                <a:srgbClr val="FFFFFF"/>
              </a:solidFill>
            </a:endParaRPr>
          </a:p>
        </p:txBody>
      </p:sp>
      <p:pic>
        <p:nvPicPr>
          <p:cNvPr id="18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5A9A0C4-8DE9-43C3-9930-45F0DF17F512}" type="datetime1">
              <a:rPr lang="fr-CA" smtClean="0">
                <a:solidFill>
                  <a:srgbClr val="006BB6"/>
                </a:solidFill>
              </a:rPr>
              <a:pPr/>
              <a:t>2023-12-12</a:t>
            </a:fld>
            <a:endParaRPr lang="fr-CA" dirty="0">
              <a:solidFill>
                <a:srgbClr val="006BB6"/>
              </a:solidFill>
            </a:endParaRP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>
                <a:solidFill>
                  <a:srgbClr val="006BB6"/>
                </a:solidFill>
              </a:rPr>
              <a:t>Pied de page de la présentation ici</a:t>
            </a:r>
            <a:endParaRPr lang="fr-CA" dirty="0">
              <a:solidFill>
                <a:srgbClr val="006BB6"/>
              </a:solidFill>
            </a:endParaRP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>
                <a:solidFill>
                  <a:srgbClr val="DBEEFC"/>
                </a:solidFill>
              </a:rPr>
              <a:pPr/>
              <a:t>‹N°›</a:t>
            </a:fld>
            <a:endParaRPr lang="fr-CA" dirty="0">
              <a:solidFill>
                <a:srgbClr val="DBEE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2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- gris - Titre et sous-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5" name="Espace réservé de la date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1C2808A-546C-4769-A705-569C1FE5B858}" type="datetime1">
              <a:rPr lang="fr-CA" smtClean="0"/>
              <a:t>2023-12-12</a:t>
            </a:fld>
            <a:endParaRPr lang="fr-CA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2908383"/>
            <a:ext cx="7384469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6850397" cy="2570400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6851116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8707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solidFill>
                <a:srgbClr val="FFFFFF"/>
              </a:solidFill>
            </a:endParaRPr>
          </a:p>
        </p:txBody>
      </p:sp>
      <p:pic>
        <p:nvPicPr>
          <p:cNvPr id="12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474AE6-AA51-4141-85C7-707DFD0BD11E}" type="datetime1">
              <a:rPr lang="fr-CA" smtClean="0">
                <a:solidFill>
                  <a:srgbClr val="5BC2E7"/>
                </a:solidFill>
              </a:rPr>
              <a:pPr/>
              <a:t>2023-12-12</a:t>
            </a:fld>
            <a:endParaRPr lang="fr-CA" dirty="0">
              <a:solidFill>
                <a:srgbClr val="5BC2E7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>
                <a:solidFill>
                  <a:srgbClr val="5BC2E7"/>
                </a:solidFill>
              </a:rPr>
              <a:t>Pied de page de la présentation ici</a:t>
            </a:r>
            <a:endParaRPr lang="fr-CA" dirty="0">
              <a:solidFill>
                <a:srgbClr val="5BC2E7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>
                <a:solidFill>
                  <a:srgbClr val="006BB6"/>
                </a:solidFill>
              </a:rPr>
              <a:pPr/>
              <a:t>‹N°›</a:t>
            </a:fld>
            <a:endParaRPr lang="fr-CA" dirty="0">
              <a:solidFill>
                <a:srgbClr val="006B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8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solidFill>
                <a:srgbClr val="FFFFFF"/>
              </a:solidFill>
            </a:endParaRPr>
          </a:p>
        </p:txBody>
      </p:sp>
      <p:pic>
        <p:nvPicPr>
          <p:cNvPr id="18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DED9F5-2C0E-4DA1-8727-8B5721E3FADD}" type="datetime1">
              <a:rPr lang="fr-CA" smtClean="0">
                <a:solidFill>
                  <a:srgbClr val="006BB6"/>
                </a:solidFill>
              </a:rPr>
              <a:pPr/>
              <a:t>2023-12-12</a:t>
            </a:fld>
            <a:endParaRPr lang="fr-CA" dirty="0">
              <a:solidFill>
                <a:srgbClr val="006BB6"/>
              </a:solidFill>
            </a:endParaRP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>
                <a:solidFill>
                  <a:srgbClr val="006BB6"/>
                </a:solidFill>
              </a:rPr>
              <a:t>Pied de page de la présentation ici</a:t>
            </a:r>
            <a:endParaRPr lang="fr-CA" dirty="0">
              <a:solidFill>
                <a:srgbClr val="006BB6"/>
              </a:solidFill>
            </a:endParaRP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>
                <a:solidFill>
                  <a:srgbClr val="DBEEFC"/>
                </a:solidFill>
              </a:rPr>
              <a:pPr/>
              <a:t>‹N°›</a:t>
            </a:fld>
            <a:endParaRPr lang="fr-CA" dirty="0">
              <a:solidFill>
                <a:srgbClr val="DBEE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3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solidFill>
                <a:srgbClr val="FFFFFF"/>
              </a:solidFill>
            </a:endParaRPr>
          </a:p>
        </p:txBody>
      </p:sp>
      <p:pic>
        <p:nvPicPr>
          <p:cNvPr id="12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D1D7763-933C-481C-8B6A-B0A8EA2C3573}" type="datetime1">
              <a:rPr lang="fr-CA" smtClean="0">
                <a:solidFill>
                  <a:srgbClr val="5BC2E7"/>
                </a:solidFill>
              </a:rPr>
              <a:pPr/>
              <a:t>2023-12-12</a:t>
            </a:fld>
            <a:endParaRPr lang="fr-CA" dirty="0">
              <a:solidFill>
                <a:srgbClr val="5BC2E7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>
                <a:solidFill>
                  <a:srgbClr val="5BC2E7"/>
                </a:solidFill>
              </a:rPr>
              <a:t>Pied de page de la présentation ici</a:t>
            </a:r>
            <a:endParaRPr lang="fr-CA" dirty="0">
              <a:solidFill>
                <a:srgbClr val="5BC2E7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>
                <a:solidFill>
                  <a:srgbClr val="006BB6"/>
                </a:solidFill>
              </a:rPr>
              <a:pPr/>
              <a:t>‹N°›</a:t>
            </a:fld>
            <a:endParaRPr lang="fr-CA" dirty="0">
              <a:solidFill>
                <a:srgbClr val="006B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solidFill>
                <a:srgbClr val="FFFFFF"/>
              </a:solidFill>
            </a:endParaRPr>
          </a:p>
        </p:txBody>
      </p:sp>
      <p:pic>
        <p:nvPicPr>
          <p:cNvPr id="10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A44F990-979E-47AC-B228-4594A5F376BA}" type="datetime1">
              <a:rPr lang="fr-CA" smtClean="0">
                <a:solidFill>
                  <a:srgbClr val="5BC2E7"/>
                </a:solidFill>
              </a:rPr>
              <a:pPr/>
              <a:t>2023-12-12</a:t>
            </a:fld>
            <a:endParaRPr lang="fr-CA" dirty="0">
              <a:solidFill>
                <a:srgbClr val="5BC2E7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>
                <a:solidFill>
                  <a:srgbClr val="5BC2E7"/>
                </a:solidFill>
              </a:rPr>
              <a:t>Pied de page de la présentation ici</a:t>
            </a:r>
            <a:endParaRPr lang="fr-CA" dirty="0">
              <a:solidFill>
                <a:srgbClr val="5BC2E7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>
                <a:solidFill>
                  <a:srgbClr val="006BB6"/>
                </a:solidFill>
              </a:rPr>
              <a:pPr/>
              <a:t>‹N°›</a:t>
            </a:fld>
            <a:endParaRPr lang="fr-CA" dirty="0">
              <a:solidFill>
                <a:srgbClr val="006BB6"/>
              </a:solidFill>
            </a:endParaRPr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2773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solidFill>
                <a:srgbClr val="FFFFFF"/>
              </a:solidFill>
            </a:endParaRPr>
          </a:p>
        </p:txBody>
      </p:sp>
      <p:pic>
        <p:nvPicPr>
          <p:cNvPr id="13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0F4055-226C-400D-ACDE-D656FE6D114B}" type="datetime1">
              <a:rPr lang="fr-CA" smtClean="0">
                <a:solidFill>
                  <a:srgbClr val="006BB6"/>
                </a:solidFill>
              </a:rPr>
              <a:pPr/>
              <a:t>2023-12-12</a:t>
            </a:fld>
            <a:endParaRPr lang="fr-CA" dirty="0">
              <a:solidFill>
                <a:srgbClr val="006BB6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>
                <a:solidFill>
                  <a:srgbClr val="006BB6"/>
                </a:solidFill>
              </a:rPr>
              <a:t>Pied de page de la présentation ici</a:t>
            </a:r>
            <a:endParaRPr lang="fr-CA" dirty="0">
              <a:solidFill>
                <a:srgbClr val="006BB6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>
                <a:solidFill>
                  <a:srgbClr val="DBEEFC"/>
                </a:solidFill>
              </a:rPr>
              <a:pPr/>
              <a:t>‹N°›</a:t>
            </a:fld>
            <a:endParaRPr lang="fr-CA" dirty="0">
              <a:solidFill>
                <a:srgbClr val="DBEEFC"/>
              </a:solidFill>
            </a:endParaRPr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accent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9999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solidFill>
                <a:srgbClr val="FFFFFF"/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pic>
        <p:nvPicPr>
          <p:cNvPr id="9" name="logoUdeM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732D215-C2AF-47AB-9D3E-0E12BF5EE505}" type="datetime1">
              <a:rPr lang="fr-CA" smtClean="0">
                <a:solidFill>
                  <a:srgbClr val="5BC2E7"/>
                </a:solidFill>
              </a:rPr>
              <a:pPr/>
              <a:t>2023-12-12</a:t>
            </a:fld>
            <a:endParaRPr lang="fr-CA" dirty="0">
              <a:solidFill>
                <a:srgbClr val="5BC2E7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>
                <a:solidFill>
                  <a:srgbClr val="5BC2E7"/>
                </a:solidFill>
              </a:rPr>
              <a:t>Pied de page de la présentation ici</a:t>
            </a:r>
            <a:endParaRPr lang="fr-CA" dirty="0">
              <a:solidFill>
                <a:srgbClr val="5BC2E7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>
                <a:solidFill>
                  <a:srgbClr val="006BB6"/>
                </a:solidFill>
              </a:rPr>
              <a:pPr/>
              <a:t>‹N°›</a:t>
            </a:fld>
            <a:endParaRPr lang="fr-CA" dirty="0">
              <a:solidFill>
                <a:srgbClr val="006B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0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solidFill>
                <a:srgbClr val="FFFFFF"/>
              </a:solidFill>
            </a:endParaRPr>
          </a:p>
        </p:txBody>
      </p:sp>
      <p:pic>
        <p:nvPicPr>
          <p:cNvPr id="12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656764-AC44-40F6-AECB-C500EA74E1D0}" type="datetime1">
              <a:rPr lang="fr-CA" smtClean="0">
                <a:solidFill>
                  <a:srgbClr val="006BB6"/>
                </a:solidFill>
              </a:rPr>
              <a:pPr/>
              <a:t>2023-12-12</a:t>
            </a:fld>
            <a:endParaRPr lang="fr-CA" dirty="0">
              <a:solidFill>
                <a:srgbClr val="006BB6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>
                <a:solidFill>
                  <a:srgbClr val="006BB6"/>
                </a:solidFill>
              </a:rPr>
              <a:t>Pied de page de la présentation ici</a:t>
            </a:r>
            <a:endParaRPr lang="fr-CA" dirty="0">
              <a:solidFill>
                <a:srgbClr val="006BB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>
                <a:solidFill>
                  <a:srgbClr val="DBEEFC"/>
                </a:solidFill>
              </a:rPr>
              <a:pPr/>
              <a:t>‹N°›</a:t>
            </a:fld>
            <a:endParaRPr lang="fr-CA" dirty="0">
              <a:solidFill>
                <a:srgbClr val="DBEE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1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avec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>
                <a:solidFill>
                  <a:srgbClr val="006BB6"/>
                </a:solidFill>
              </a:rPr>
              <a:t>Pied de page de la présentation ici</a:t>
            </a:r>
            <a:endParaRPr lang="fr-CA" dirty="0">
              <a:solidFill>
                <a:srgbClr val="006BB6"/>
              </a:solidFill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36942F-DA46-44D6-BC5B-DE3F22958E4E}" type="datetime1">
              <a:rPr lang="fr-CA" smtClean="0">
                <a:solidFill>
                  <a:srgbClr val="006BB6"/>
                </a:solidFill>
              </a:rPr>
              <a:pPr/>
              <a:t>2023-12-12</a:t>
            </a:fld>
            <a:endParaRPr lang="fr-CA" dirty="0">
              <a:solidFill>
                <a:srgbClr val="006BB6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>
                <a:solidFill>
                  <a:srgbClr val="DBEEFC"/>
                </a:solidFill>
              </a:rPr>
              <a:pPr/>
              <a:t>‹N°›</a:t>
            </a:fld>
            <a:endParaRPr lang="fr-CA" dirty="0">
              <a:solidFill>
                <a:srgbClr val="DBEEFC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7255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>
                <a:solidFill>
                  <a:srgbClr val="006BB6"/>
                </a:solidFill>
              </a:rPr>
              <a:t>Pied de page de la présentation ici</a:t>
            </a:r>
            <a:endParaRPr lang="fr-CA" dirty="0">
              <a:solidFill>
                <a:srgbClr val="006BB6"/>
              </a:solidFill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72494-9A74-44A0-A4AC-CC58855732C9}" type="datetime1">
              <a:rPr lang="fr-CA" smtClean="0">
                <a:solidFill>
                  <a:srgbClr val="006BB6"/>
                </a:solidFill>
              </a:rPr>
              <a:pPr/>
              <a:t>2023-12-12</a:t>
            </a:fld>
            <a:endParaRPr lang="fr-CA" dirty="0">
              <a:solidFill>
                <a:srgbClr val="006BB6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>
                <a:solidFill>
                  <a:srgbClr val="DBEEFC"/>
                </a:solidFill>
              </a:rPr>
              <a:pPr/>
              <a:t>‹N°›</a:t>
            </a:fld>
            <a:endParaRPr lang="fr-CA" dirty="0">
              <a:solidFill>
                <a:srgbClr val="DBEEFC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9924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03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gris - Titre et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0" y="2908383"/>
            <a:ext cx="5968050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5537000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048000"/>
            <a:ext cx="5967101" cy="3808125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</p:spTree>
    <p:extLst>
      <p:ext uri="{BB962C8B-B14F-4D97-AF65-F5344CB8AC3E}">
        <p14:creationId xmlns:p14="http://schemas.microsoft.com/office/powerpoint/2010/main" val="357353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4000"/>
            <a:ext cx="8271881" cy="38880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solidFill>
                <a:srgbClr val="FFFFFF"/>
              </a:solidFill>
            </a:endParaRPr>
          </a:p>
        </p:txBody>
      </p:sp>
      <p:pic>
        <p:nvPicPr>
          <p:cNvPr id="12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>
                <a:solidFill>
                  <a:srgbClr val="006BB6"/>
                </a:solidFill>
              </a:rPr>
              <a:pPr/>
              <a:t>2023-12-12</a:t>
            </a:fld>
            <a:endParaRPr lang="fr-CA" dirty="0">
              <a:solidFill>
                <a:srgbClr val="006BB6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>
                <a:solidFill>
                  <a:srgbClr val="006BB6"/>
                </a:solidFill>
              </a:rPr>
              <a:t>Pied de page de la présentation ici</a:t>
            </a:r>
            <a:endParaRPr lang="fr-CA" dirty="0">
              <a:solidFill>
                <a:srgbClr val="006BB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>
                <a:solidFill>
                  <a:srgbClr val="006BB6"/>
                </a:solidFill>
              </a:rPr>
              <a:pPr/>
              <a:t>‹N°›</a:t>
            </a:fld>
            <a:endParaRPr lang="fr-CA" dirty="0">
              <a:solidFill>
                <a:srgbClr val="006BB6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866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-bandeBle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solidFill>
                <a:srgbClr val="FFFFFF"/>
              </a:solidFill>
            </a:endParaRP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solidFill>
                <a:srgbClr val="FFFFFF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7748B67-DEB4-4DDB-8B6C-9989C248C9EF}" type="datetime1">
              <a:rPr lang="fr-CA" smtClean="0">
                <a:solidFill>
                  <a:srgbClr val="5BC2E7"/>
                </a:solidFill>
              </a:rPr>
              <a:pPr/>
              <a:t>2023-12-12</a:t>
            </a:fld>
            <a:endParaRPr lang="fr-CA" dirty="0">
              <a:solidFill>
                <a:srgbClr val="5BC2E7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>
                <a:solidFill>
                  <a:srgbClr val="5BC2E7"/>
                </a:solidFill>
              </a:rPr>
              <a:t>Pied de page de la présentation ici</a:t>
            </a:r>
            <a:endParaRPr lang="fr-CA" dirty="0">
              <a:solidFill>
                <a:srgbClr val="5BC2E7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>
                <a:solidFill>
                  <a:srgbClr val="006BB6"/>
                </a:solidFill>
              </a:rPr>
              <a:pPr/>
              <a:t>‹N°›</a:t>
            </a:fld>
            <a:endParaRPr lang="fr-CA" dirty="0">
              <a:solidFill>
                <a:srgbClr val="006BB6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3340"/>
            <a:ext cx="8271881" cy="388677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1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9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>
                <a:solidFill>
                  <a:srgbClr val="006BB6"/>
                </a:solidFill>
              </a:rPr>
              <a:pPr/>
              <a:t>‹N°›</a:t>
            </a:fld>
            <a:endParaRPr lang="fr-CA" dirty="0">
              <a:solidFill>
                <a:srgbClr val="006BB6"/>
              </a:solidFill>
            </a:endParaRP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pic>
        <p:nvPicPr>
          <p:cNvPr id="9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6" y="6040800"/>
            <a:ext cx="2920385" cy="817200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/>
            </a:lvl1pPr>
            <a:lvl2pPr marL="360000" indent="-180000">
              <a:defRPr sz="1800"/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894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-1"/>
            <a:ext cx="3160077" cy="6856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FFFFFF"/>
              </a:solidFill>
            </a:endParaRPr>
          </a:p>
        </p:txBody>
      </p:sp>
      <p:pic>
        <p:nvPicPr>
          <p:cNvPr id="11" name="logoUdeM-fonc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6" y="6039126"/>
            <a:ext cx="2919663" cy="816999"/>
          </a:xfrm>
          <a:prstGeom prst="rect">
            <a:avLst/>
          </a:prstGeom>
        </p:spPr>
      </p:pic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>
                <a:solidFill>
                  <a:srgbClr val="006BB6"/>
                </a:solidFill>
              </a:rPr>
              <a:pPr/>
              <a:t>‹N°›</a:t>
            </a:fld>
            <a:endParaRPr lang="fr-CA" dirty="0">
              <a:solidFill>
                <a:srgbClr val="006BB6"/>
              </a:solidFill>
            </a:endParaRP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358775" indent="-180000"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90918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QUE - texte-à-gauche - fonc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fonce"/>
          <p:cNvSpPr/>
          <p:nvPr/>
        </p:nvSpPr>
        <p:spPr>
          <a:xfrm>
            <a:off x="0" y="0"/>
            <a:ext cx="240541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>
              <a:solidFill>
                <a:srgbClr val="FFFFFF"/>
              </a:solidFill>
            </a:endParaRPr>
          </a:p>
        </p:txBody>
      </p:sp>
      <p:pic>
        <p:nvPicPr>
          <p:cNvPr id="8" name="logoUdeM-droit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88" y="6033367"/>
            <a:ext cx="2204312" cy="822432"/>
          </a:xfrm>
          <a:prstGeom prst="rect">
            <a:avLst/>
          </a:prstGeom>
        </p:spPr>
      </p:pic>
      <p:pic>
        <p:nvPicPr>
          <p:cNvPr id="12" name="logoUdeM-gauch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" y="6031399"/>
            <a:ext cx="2209584" cy="824400"/>
          </a:xfrm>
          <a:prstGeom prst="rect">
            <a:avLst/>
          </a:prstGeom>
        </p:spPr>
      </p:pic>
      <p:sp>
        <p:nvSpPr>
          <p:cNvPr id="11" name="Espace réservé du graphique 10"/>
          <p:cNvSpPr>
            <a:spLocks noGrp="1"/>
          </p:cNvSpPr>
          <p:nvPr>
            <p:ph type="chart" sz="quarter" idx="11"/>
          </p:nvPr>
        </p:nvSpPr>
        <p:spPr>
          <a:xfrm>
            <a:off x="2868989" y="552451"/>
            <a:ext cx="6017049" cy="5093607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  <a:endParaRPr lang="fr-CA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257175" y="552451"/>
            <a:ext cx="1890713" cy="5478948"/>
          </a:xfrm>
        </p:spPr>
        <p:txBody>
          <a:bodyPr/>
          <a:lstStyle>
            <a:lvl1pPr marL="0" indent="0">
              <a:spcBef>
                <a:spcPts val="1350"/>
              </a:spcBef>
              <a:buNone/>
              <a:defRPr sz="4050">
                <a:solidFill>
                  <a:schemeClr val="accent2"/>
                </a:solidFill>
              </a:defRPr>
            </a:lvl1pPr>
            <a:lvl2pPr marL="128588" indent="0">
              <a:spcAft>
                <a:spcPts val="900"/>
              </a:spcAft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numéro de diapositive 3" hidden="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35277D-866F-4BEA-8879-80233C760332}" type="slidenum">
              <a:rPr lang="fr-CA" smtClean="0">
                <a:solidFill>
                  <a:srgbClr val="006BB6"/>
                </a:solidFill>
              </a:rPr>
              <a:pPr/>
              <a:t>‹N°›</a:t>
            </a:fld>
            <a:endParaRPr lang="fr-CA">
              <a:solidFill>
                <a:srgbClr val="006B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9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6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B9E1B4-3CF5-4438-9083-1029E06F38F9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9"/>
          </p:nvPr>
        </p:nvSpPr>
        <p:spPr>
          <a:xfrm>
            <a:off x="715963" y="2303463"/>
            <a:ext cx="7739062" cy="3373437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3163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0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6FE08B-3AB2-4F47-9B03-49724509BCA4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760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3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63F0D-B1C7-40E9-B3C6-998B39D562C3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68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4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95154" y="1610436"/>
            <a:ext cx="8337682" cy="4311564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841" y="192513"/>
            <a:ext cx="8336720" cy="90075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038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 hidden="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-bas"/>
            <p:cNvSpPr/>
            <p:nvPr userDrawn="1"/>
          </p:nvSpPr>
          <p:spPr>
            <a:xfrm>
              <a:off x="0" y="6040800"/>
              <a:ext cx="9144000" cy="81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pic>
          <p:nvPicPr>
            <p:cNvPr id="9" name="logoUdeM"/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337" y="6039126"/>
              <a:ext cx="2919663" cy="816999"/>
            </a:xfrm>
            <a:prstGeom prst="rect">
              <a:avLst/>
            </a:prstGeom>
          </p:spPr>
        </p:pic>
        <p:sp>
          <p:nvSpPr>
            <p:cNvPr id="8" name="Rectangle-haut"/>
            <p:cNvSpPr/>
            <p:nvPr userDrawn="1"/>
          </p:nvSpPr>
          <p:spPr>
            <a:xfrm>
              <a:off x="0" y="0"/>
              <a:ext cx="9144000" cy="9007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</p:grpSp>
      <p:pic>
        <p:nvPicPr>
          <p:cNvPr id="16" name="logoUdeM-fond pale" hidden="1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 userDrawn="1">
            <p:ph type="sldNum" sz="quarter" idx="4"/>
          </p:nvPr>
        </p:nvSpPr>
        <p:spPr>
          <a:xfrm>
            <a:off x="121132" y="6522984"/>
            <a:ext cx="216000" cy="216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1" name="Espace réservé du pied de page 6"/>
          <p:cNvSpPr>
            <a:spLocks noGrp="1"/>
          </p:cNvSpPr>
          <p:nvPr userDrawn="1">
            <p:ph type="ftr" sz="quarter" idx="3"/>
          </p:nvPr>
        </p:nvSpPr>
        <p:spPr>
          <a:xfrm>
            <a:off x="475675" y="6522984"/>
            <a:ext cx="4464000" cy="216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900" cap="none" baseline="0"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2" name="Espace réservé de la date 5"/>
          <p:cNvSpPr>
            <a:spLocks noGrp="1"/>
          </p:cNvSpPr>
          <p:nvPr userDrawn="1">
            <p:ph type="dt" sz="half" idx="2"/>
          </p:nvPr>
        </p:nvSpPr>
        <p:spPr>
          <a:xfrm>
            <a:off x="5225131" y="6522984"/>
            <a:ext cx="720000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B53C963-FA81-47DB-B083-9B4BBC2B3602}" type="datetime1">
              <a:rPr lang="fr-CA" smtClean="0"/>
              <a:t>2023-12-12</a:t>
            </a:fld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16400" y="2304000"/>
            <a:ext cx="8017421" cy="3593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4" name="Espace réservé du titre 13"/>
          <p:cNvSpPr>
            <a:spLocks noGrp="1"/>
          </p:cNvSpPr>
          <p:nvPr userDrawn="1">
            <p:ph type="title"/>
          </p:nvPr>
        </p:nvSpPr>
        <p:spPr>
          <a:xfrm>
            <a:off x="337132" y="192513"/>
            <a:ext cx="8256115" cy="900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9947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702" r:id="rId4"/>
    <p:sldLayoutId id="2147483703" r:id="rId5"/>
    <p:sldLayoutId id="2147483722" r:id="rId6"/>
    <p:sldLayoutId id="2147483730" r:id="rId7"/>
    <p:sldLayoutId id="2147483734" r:id="rId8"/>
    <p:sldLayoutId id="2147483744" r:id="rId9"/>
    <p:sldLayoutId id="2147483728" r:id="rId10"/>
    <p:sldLayoutId id="2147483731" r:id="rId11"/>
    <p:sldLayoutId id="2147483681" r:id="rId12"/>
    <p:sldLayoutId id="2147483723" r:id="rId13"/>
    <p:sldLayoutId id="2147483724" r:id="rId14"/>
    <p:sldLayoutId id="2147483725" r:id="rId15"/>
    <p:sldLayoutId id="2147483727" r:id="rId16"/>
    <p:sldLayoutId id="2147483738" r:id="rId17"/>
    <p:sldLayoutId id="2147483691" r:id="rId18"/>
    <p:sldLayoutId id="2147483732" r:id="rId19"/>
    <p:sldLayoutId id="2147483736" r:id="rId20"/>
    <p:sldLayoutId id="2147483742" r:id="rId21"/>
    <p:sldLayoutId id="2147483743" r:id="rId22"/>
    <p:sldLayoutId id="2147483740" r:id="rId23"/>
    <p:sldLayoutId id="2147483741" r:id="rId24"/>
    <p:sldLayoutId id="2147483733" r:id="rId25"/>
    <p:sldLayoutId id="2147483737" r:id="rId26"/>
    <p:sldLayoutId id="2147483695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SzPct val="14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50825" algn="l" defTabSz="685800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3000" indent="-2727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tx2"/>
        </a:buClr>
        <a:buSzPct val="110000"/>
        <a:buFont typeface="+mj-lt"/>
        <a:buAutoNum type="arabicPeriod"/>
        <a:defRPr lang="fr-FR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 hidden="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-bas"/>
            <p:cNvSpPr/>
            <p:nvPr userDrawn="1"/>
          </p:nvSpPr>
          <p:spPr>
            <a:xfrm>
              <a:off x="0" y="6040800"/>
              <a:ext cx="9144000" cy="81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>
                <a:solidFill>
                  <a:srgbClr val="FFFFFF"/>
                </a:solidFill>
              </a:endParaRPr>
            </a:p>
          </p:txBody>
        </p:sp>
        <p:pic>
          <p:nvPicPr>
            <p:cNvPr id="9" name="logoUdeM"/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337" y="6039126"/>
              <a:ext cx="2919663" cy="816999"/>
            </a:xfrm>
            <a:prstGeom prst="rect">
              <a:avLst/>
            </a:prstGeom>
          </p:spPr>
        </p:pic>
        <p:sp>
          <p:nvSpPr>
            <p:cNvPr id="8" name="Rectangle-haut"/>
            <p:cNvSpPr/>
            <p:nvPr userDrawn="1"/>
          </p:nvSpPr>
          <p:spPr>
            <a:xfrm>
              <a:off x="0" y="0"/>
              <a:ext cx="9144000" cy="9007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logoUdeM-fond pale" hidden="1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 userDrawn="1">
            <p:ph type="sldNum" sz="quarter" idx="4"/>
          </p:nvPr>
        </p:nvSpPr>
        <p:spPr>
          <a:xfrm>
            <a:off x="121132" y="6522984"/>
            <a:ext cx="216000" cy="216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>
                <a:solidFill>
                  <a:srgbClr val="006BB6"/>
                </a:solidFill>
              </a:rPr>
              <a:pPr/>
              <a:t>‹N°›</a:t>
            </a:fld>
            <a:endParaRPr lang="fr-CA" dirty="0">
              <a:solidFill>
                <a:srgbClr val="006BB6"/>
              </a:solidFill>
            </a:endParaRPr>
          </a:p>
        </p:txBody>
      </p:sp>
      <p:sp>
        <p:nvSpPr>
          <p:cNvPr id="11" name="Espace réservé du pied de page 6"/>
          <p:cNvSpPr>
            <a:spLocks noGrp="1"/>
          </p:cNvSpPr>
          <p:nvPr userDrawn="1">
            <p:ph type="ftr" sz="quarter" idx="3"/>
          </p:nvPr>
        </p:nvSpPr>
        <p:spPr>
          <a:xfrm>
            <a:off x="475675" y="6522984"/>
            <a:ext cx="4464000" cy="216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900" cap="none" baseline="0">
                <a:solidFill>
                  <a:schemeClr val="tx2"/>
                </a:solidFill>
              </a:defRPr>
            </a:lvl1pPr>
          </a:lstStyle>
          <a:p>
            <a:r>
              <a:rPr lang="fr-CA">
                <a:solidFill>
                  <a:srgbClr val="006BB6"/>
                </a:solidFill>
              </a:rPr>
              <a:t>Pied de page de la présentation ici</a:t>
            </a:r>
            <a:endParaRPr lang="fr-CA" dirty="0">
              <a:solidFill>
                <a:srgbClr val="006BB6"/>
              </a:solidFill>
            </a:endParaRPr>
          </a:p>
        </p:txBody>
      </p:sp>
      <p:sp>
        <p:nvSpPr>
          <p:cNvPr id="12" name="Espace réservé de la date 5"/>
          <p:cNvSpPr>
            <a:spLocks noGrp="1"/>
          </p:cNvSpPr>
          <p:nvPr userDrawn="1">
            <p:ph type="dt" sz="half" idx="2"/>
          </p:nvPr>
        </p:nvSpPr>
        <p:spPr>
          <a:xfrm>
            <a:off x="5225131" y="6522984"/>
            <a:ext cx="720000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B53C963-FA81-47DB-B083-9B4BBC2B3602}" type="datetime1">
              <a:rPr lang="fr-CA" smtClean="0">
                <a:solidFill>
                  <a:srgbClr val="006BB6"/>
                </a:solidFill>
              </a:rPr>
              <a:pPr/>
              <a:t>2023-12-12</a:t>
            </a:fld>
            <a:endParaRPr lang="fr-CA" dirty="0">
              <a:solidFill>
                <a:srgbClr val="006BB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16400" y="2304000"/>
            <a:ext cx="8017421" cy="3593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4" name="Espace réservé du titre 13"/>
          <p:cNvSpPr>
            <a:spLocks noGrp="1"/>
          </p:cNvSpPr>
          <p:nvPr userDrawn="1">
            <p:ph type="title"/>
          </p:nvPr>
        </p:nvSpPr>
        <p:spPr>
          <a:xfrm>
            <a:off x="337132" y="192513"/>
            <a:ext cx="8256115" cy="900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7810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768" r:id="rId23"/>
    <p:sldLayoutId id="2147483769" r:id="rId24"/>
    <p:sldLayoutId id="2147483770" r:id="rId25"/>
    <p:sldLayoutId id="2147483771" r:id="rId26"/>
    <p:sldLayoutId id="2147483772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SzPct val="14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50825" algn="l" defTabSz="685800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3000" indent="-2727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tx2"/>
        </a:buClr>
        <a:buSzPct val="110000"/>
        <a:buFont typeface="+mj-lt"/>
        <a:buAutoNum type="arabicPeriod"/>
        <a:defRPr lang="fr-FR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-form@safire.umontreal.ca" TargetMode="Externa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16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2" y="108289"/>
            <a:ext cx="9144001" cy="900751"/>
          </a:xfrm>
        </p:spPr>
        <p:txBody>
          <a:bodyPr anchor="ctr">
            <a:noAutofit/>
          </a:bodyPr>
          <a:lstStyle/>
          <a:p>
            <a:r>
              <a:rPr lang="fr-CA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Choix de cours et inscription dans Synchro</a:t>
            </a:r>
            <a:endParaRPr lang="fr-CA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7" y="2041864"/>
            <a:ext cx="8269947" cy="375122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12527" y="3716323"/>
            <a:ext cx="3623246" cy="62078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99946" y="3397077"/>
            <a:ext cx="674162" cy="39335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61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>
          <a:xfrm>
            <a:off x="0" y="1610436"/>
            <a:ext cx="9144000" cy="5247564"/>
          </a:xfrm>
        </p:spPr>
        <p:txBody>
          <a:bodyPr anchor="t">
            <a:normAutofit/>
          </a:bodyPr>
          <a:lstStyle/>
          <a:p>
            <a:pPr>
              <a:buClr>
                <a:schemeClr val="accent4"/>
              </a:buClr>
            </a:pPr>
            <a:r>
              <a:rPr lang="fr-CA" sz="2400" b="1" dirty="0"/>
              <a:t>Charge de travail hebdomadaire (cours de 3 crédits)</a:t>
            </a:r>
          </a:p>
          <a:p>
            <a:pPr>
              <a:buClr>
                <a:schemeClr val="accent4"/>
              </a:buClr>
            </a:pPr>
            <a:endParaRPr lang="fr-CA" sz="2200" dirty="0"/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/>
              <a:t>3 heures/semaine en classe (théorie) 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/>
              <a:t>1 ou 2 heures de travaux pratiques (MAT – CHM – PHY)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/>
              <a:t>Travail individuel (6 heures)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/>
              <a:t>Chaque cours : 9 heures / sem. en moyenne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2200" dirty="0"/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fr-CA" sz="2200" dirty="0"/>
              <a:t>4 cours : 36 heures/semaine 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fr-CA" sz="2200" dirty="0"/>
              <a:t>5 cours : 45 heures/semaine</a:t>
            </a:r>
          </a:p>
          <a:p>
            <a:pPr lvl="1">
              <a:buClr>
                <a:schemeClr val="accent4"/>
              </a:buClr>
            </a:pPr>
            <a:endParaRPr lang="fr-CA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fr-CA" sz="2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fr-CA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Charge de travail</a:t>
            </a:r>
            <a:endParaRPr lang="fr-C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690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/>
        <p:txBody>
          <a:bodyPr anchor="t">
            <a:normAutofit/>
          </a:bodyPr>
          <a:lstStyle/>
          <a:p>
            <a:pPr>
              <a:spcBef>
                <a:spcPts val="0"/>
              </a:spcBef>
              <a:buClr>
                <a:schemeClr val="accent4"/>
              </a:buClr>
            </a:pPr>
            <a:r>
              <a:rPr lang="fr-CA" sz="2400" b="1" dirty="0"/>
              <a:t>Temps plein / temps partiel </a:t>
            </a:r>
            <a:r>
              <a:rPr lang="fr-CA" sz="2400" dirty="0"/>
              <a:t>?</a:t>
            </a:r>
          </a:p>
          <a:p>
            <a:pPr>
              <a:spcBef>
                <a:spcPts val="0"/>
              </a:spcBef>
              <a:buClr>
                <a:schemeClr val="accent4"/>
              </a:buClr>
            </a:pPr>
            <a:endParaRPr lang="fr-CA" sz="2400" dirty="0"/>
          </a:p>
          <a:p>
            <a:pPr marL="449263" indent="-44926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>
                <a:ea typeface="Verdana" panose="020B0604030504040204" pitchFamily="34" charset="0"/>
                <a:cs typeface="Verdana" panose="020B0604030504040204" pitchFamily="34" charset="0"/>
              </a:rPr>
              <a:t>Temps plein : minimum 12 crédits</a:t>
            </a:r>
          </a:p>
          <a:p>
            <a:pPr marL="715963" indent="-265113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200" dirty="0">
                <a:ea typeface="Verdana" panose="020B0604030504040204" pitchFamily="34" charset="0"/>
                <a:cs typeface="Verdana" panose="020B0604030504040204" pitchFamily="34" charset="0"/>
              </a:rPr>
              <a:t> Prêts et bourses (sauf exceptions)</a:t>
            </a:r>
          </a:p>
          <a:p>
            <a:pPr marL="715963" indent="-265113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200" dirty="0">
                <a:ea typeface="Verdana" panose="020B0604030504040204" pitchFamily="34" charset="0"/>
                <a:cs typeface="Verdana" panose="020B0604030504040204" pitchFamily="34" charset="0"/>
              </a:rPr>
              <a:t> Permis d’études (étudiants internationaux)</a:t>
            </a:r>
          </a:p>
          <a:p>
            <a:pPr marL="715963" indent="-265113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CA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9263" indent="-44926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/>
              <a:t>Temps partiel : moins de 12 crédits</a:t>
            </a:r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2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fr-CA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Charge de travail</a:t>
            </a:r>
            <a:endParaRPr lang="fr-C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092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395154" y="1333500"/>
            <a:ext cx="8748846" cy="4981575"/>
          </a:xfrm>
        </p:spPr>
        <p:txBody>
          <a:bodyPr anchor="ctr">
            <a:normAutofit fontScale="47500" lnSpcReduction="20000"/>
          </a:bodyPr>
          <a:lstStyle/>
          <a:p>
            <a:pPr>
              <a:buClr>
                <a:schemeClr val="accent4"/>
              </a:buClr>
            </a:pPr>
            <a:endParaRPr lang="fr-CA" sz="44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buClr>
                <a:schemeClr val="accent4"/>
              </a:buClr>
            </a:pPr>
            <a:r>
              <a:rPr lang="fr-CA" sz="6000" b="1" dirty="0"/>
              <a:t>Conseillers à la réussite étudiante (SAFIRE)</a:t>
            </a:r>
          </a:p>
          <a:p>
            <a:pPr>
              <a:buClr>
                <a:schemeClr val="accent4"/>
              </a:buClr>
            </a:pPr>
            <a:endParaRPr lang="fr-CA" sz="4800" dirty="0"/>
          </a:p>
          <a:p>
            <a:pPr marL="447675" indent="-447675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4600" dirty="0"/>
              <a:t>Vous éprouvez des difficultés dans un ou plusieurs de </a:t>
            </a:r>
            <a:br>
              <a:rPr lang="fr-CA" sz="4600" dirty="0"/>
            </a:br>
            <a:r>
              <a:rPr lang="fr-CA" sz="4600" dirty="0"/>
              <a:t>vos cours ? </a:t>
            </a:r>
          </a:p>
          <a:p>
            <a:pPr marL="447675" indent="-447675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4600" dirty="0"/>
              <a:t>Vous aimeriez connaitre les ressources pouvant vous aider dans vos études ? </a:t>
            </a:r>
          </a:p>
          <a:p>
            <a:pPr>
              <a:lnSpc>
                <a:spcPct val="170000"/>
              </a:lnSpc>
            </a:pPr>
            <a:r>
              <a:rPr lang="fr-CA" sz="4400" dirty="0">
                <a:ea typeface="Verdana" panose="020B0604030504040204" pitchFamily="34" charset="0"/>
                <a:cs typeface="Arial" panose="020B0604020202020204" pitchFamily="34" charset="0"/>
              </a:rPr>
              <a:t>N’hésitez pas à prendre un rendez-vous avec la conseillère à la </a:t>
            </a:r>
            <a:br>
              <a:rPr lang="fr-CA" sz="4400" dirty="0"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fr-CA" sz="4400" dirty="0">
                <a:ea typeface="Verdana" panose="020B0604030504040204" pitchFamily="34" charset="0"/>
                <a:cs typeface="Arial" panose="020B0604020202020204" pitchFamily="34" charset="0"/>
              </a:rPr>
              <a:t>réussite du SAFIRE : </a:t>
            </a:r>
            <a:r>
              <a:rPr lang="fr-CA" sz="4400" dirty="0"/>
              <a:t>Audrey Cavanagh</a:t>
            </a:r>
            <a:endParaRPr lang="fr-CA" sz="4200" b="1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fr-CA" sz="42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3400" dirty="0">
                <a:ea typeface="Verdana" panose="020B0604030504040204" pitchFamily="34" charset="0"/>
                <a:cs typeface="Arial" panose="020B0604020202020204" pitchFamily="34" charset="0"/>
              </a:rPr>
              <a:t>		         </a:t>
            </a:r>
            <a:endParaRPr lang="fr-CA" sz="34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34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42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4"/>
              </a:buClr>
            </a:pPr>
            <a:endParaRPr lang="fr-CA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fr-CA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CA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Ressources d’appui</a:t>
            </a:r>
            <a:endParaRPr lang="fr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568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>
          <a:xfrm>
            <a:off x="186810" y="1564137"/>
            <a:ext cx="8337682" cy="6080941"/>
          </a:xfrm>
        </p:spPr>
        <p:txBody>
          <a:bodyPr anchor="t">
            <a:normAutofit/>
          </a:bodyPr>
          <a:lstStyle/>
          <a:p>
            <a:pPr marL="449263" lvl="0" indent="-44926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2400" dirty="0">
              <a:solidFill>
                <a:srgbClr val="4D4C4A"/>
              </a:solidFill>
            </a:endParaRPr>
          </a:p>
          <a:p>
            <a:pPr marL="449263" lvl="0" indent="-44926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b="1" dirty="0">
                <a:solidFill>
                  <a:srgbClr val="4D4C4A"/>
                </a:solidFill>
              </a:rPr>
              <a:t>Centre étudiant de soutien à la réussite (CESAR)</a:t>
            </a:r>
          </a:p>
          <a:p>
            <a:pPr marL="715963" lvl="0" indent="-2667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4D4C4A"/>
                </a:solidFill>
              </a:rPr>
              <a:t>Soutien à l’apprentissage</a:t>
            </a:r>
          </a:p>
          <a:p>
            <a:pPr marL="715963" lvl="0" indent="-2667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4D4C4A"/>
                </a:solidFill>
              </a:rPr>
              <a:t>Orientation scolaire et professionnelle</a:t>
            </a:r>
          </a:p>
          <a:p>
            <a:pPr marL="715963" lvl="0" indent="-2667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4D4C4A"/>
                </a:solidFill>
              </a:rPr>
              <a:t>Information scolaire et professionnelle</a:t>
            </a:r>
          </a:p>
          <a:p>
            <a:pPr marL="715963" lvl="0" indent="-2667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4D4C4A"/>
                </a:solidFill>
              </a:rPr>
              <a:t>Soutien aux étudiants en situation de handicap</a:t>
            </a:r>
          </a:p>
          <a:p>
            <a:pPr marL="715963" lvl="0" indent="-2667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4D4C4A"/>
                </a:solidFill>
              </a:rPr>
              <a:t>U de M français</a:t>
            </a:r>
          </a:p>
          <a:p>
            <a:pPr marL="715963" lvl="0" indent="-2667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CA" sz="2000" b="1" dirty="0">
              <a:solidFill>
                <a:srgbClr val="4D4C4A"/>
              </a:solidFill>
            </a:endParaRPr>
          </a:p>
          <a:p>
            <a:pPr marL="449263" indent="-44926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b="1" dirty="0">
                <a:solidFill>
                  <a:srgbClr val="4D4C4A"/>
                </a:solidFill>
              </a:rPr>
              <a:t>Centre de santé et de consultation psychologique (CSCP)</a:t>
            </a:r>
          </a:p>
          <a:p>
            <a:pPr marL="792163" lvl="0" indent="-3429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000" dirty="0"/>
              <a:t>Services de santé et de soutien psychologique</a:t>
            </a:r>
            <a:endParaRPr lang="fr-CA" sz="2000" dirty="0">
              <a:solidFill>
                <a:srgbClr val="4D4C4A"/>
              </a:solidFill>
            </a:endParaRPr>
          </a:p>
          <a:p>
            <a:pPr lvl="0">
              <a:spcBef>
                <a:spcPts val="0"/>
              </a:spcBef>
            </a:pPr>
            <a:endParaRPr lang="fr-CA" sz="2200" dirty="0">
              <a:solidFill>
                <a:srgbClr val="4D4C4A"/>
              </a:solidFill>
            </a:endParaRPr>
          </a:p>
          <a:p>
            <a:pPr>
              <a:spcBef>
                <a:spcPts val="0"/>
              </a:spcBef>
            </a:pPr>
            <a:endParaRPr lang="fr-CA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fr-CA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Ressources d’appui</a:t>
            </a:r>
            <a:endParaRPr lang="fr-C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44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02841" y="192513"/>
            <a:ext cx="8336720" cy="1128287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Évaluations et normes de succès </a:t>
            </a:r>
            <a:br>
              <a:rPr lang="fr-CA" dirty="0"/>
            </a:br>
            <a:endParaRPr lang="fr-CA" dirty="0"/>
          </a:p>
        </p:txBody>
      </p:sp>
      <p:graphicFrame>
        <p:nvGraphicFramePr>
          <p:cNvPr id="6" name="Espace réservé du contenu 3"/>
          <p:cNvGraphicFramePr>
            <a:graphicFrameLocks noGrp="1" noChangeAspect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478833688"/>
              </p:ext>
            </p:extLst>
          </p:nvPr>
        </p:nvGraphicFramePr>
        <p:xfrm>
          <a:off x="1325155" y="1320800"/>
          <a:ext cx="6105690" cy="6870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" name="Document" r:id="rId3" imgW="6473051" imgH="7284608" progId="Word.Document.12">
                  <p:embed/>
                </p:oleObj>
              </mc:Choice>
              <mc:Fallback>
                <p:oleObj name="Document" r:id="rId3" imgW="6473051" imgH="728460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155" y="1320800"/>
                        <a:ext cx="6105690" cy="68707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68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>
          <a:xfrm>
            <a:off x="0" y="1629295"/>
            <a:ext cx="8953500" cy="5029200"/>
          </a:xfrm>
        </p:spPr>
        <p:txBody>
          <a:bodyPr anchor="t">
            <a:normAutofit fontScale="92500" lnSpcReduction="10000"/>
          </a:bodyPr>
          <a:lstStyle/>
          <a:p>
            <a:pPr>
              <a:buClr>
                <a:schemeClr val="accent4"/>
              </a:buClr>
            </a:pPr>
            <a:r>
              <a:rPr lang="fr-CA" sz="2400" b="1" dirty="0"/>
              <a:t>Absence à un examen pour motif valable</a:t>
            </a:r>
          </a:p>
          <a:p>
            <a:pPr marL="449263" indent="-44926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2400" dirty="0"/>
          </a:p>
          <a:p>
            <a:pPr marL="449263" indent="-44926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/>
              <a:t>Motif valable : une raison indépendante de votre volonté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fr-CA" sz="2200" dirty="0"/>
          </a:p>
          <a:p>
            <a:pPr marL="449263" indent="-44926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/>
              <a:t>Remplir le formulaire d’avis d’absence à une évaluation</a:t>
            </a:r>
          </a:p>
          <a:p>
            <a:pPr marL="989263" lvl="1" indent="-449263">
              <a:spcBef>
                <a:spcPts val="0"/>
              </a:spcBef>
              <a:buClr>
                <a:schemeClr val="tx1"/>
              </a:buClr>
            </a:pPr>
            <a:r>
              <a:rPr lang="fr-CA" sz="2200" dirty="0"/>
              <a:t>disponible dans votre Centre Étudiant (</a:t>
            </a:r>
            <a:r>
              <a:rPr lang="fr-CA" sz="2200" b="1" dirty="0" err="1"/>
              <a:t>CHE_Absence_Évaluation</a:t>
            </a:r>
            <a:r>
              <a:rPr lang="fr-CA" sz="2200" dirty="0"/>
              <a:t>)</a:t>
            </a:r>
          </a:p>
          <a:p>
            <a:pPr lvl="1" indent="0">
              <a:spcBef>
                <a:spcPts val="0"/>
              </a:spcBef>
              <a:buClr>
                <a:schemeClr val="tx1"/>
              </a:buClr>
              <a:buNone/>
            </a:pPr>
            <a:endParaRPr lang="fr-CA" sz="2000" dirty="0"/>
          </a:p>
          <a:p>
            <a:pPr marL="342900" indent="-342900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000" dirty="0"/>
              <a:t>Fournir les pièces justificatives attestant de l’absence 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fr-CA" sz="2200" dirty="0"/>
          </a:p>
          <a:p>
            <a:pPr marL="449263" indent="-449263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000" dirty="0"/>
              <a:t>Déposer le tout </a:t>
            </a:r>
            <a:r>
              <a:rPr lang="fr-CA" sz="2000" b="1" dirty="0"/>
              <a:t>- </a:t>
            </a:r>
            <a:r>
              <a:rPr lang="fr-CA" sz="2000" b="1" u="sng" dirty="0"/>
              <a:t>dans les 7 jours</a:t>
            </a:r>
            <a:r>
              <a:rPr lang="fr-CA" sz="2000" b="1" dirty="0"/>
              <a:t> -  </a:t>
            </a:r>
            <a:r>
              <a:rPr lang="fr-CA" sz="2000" dirty="0"/>
              <a:t>suivant la date de l’examen à votre unité d’attache</a:t>
            </a:r>
          </a:p>
          <a:p>
            <a:pPr marL="989263" lvl="1" indent="-4492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fr-CA" sz="2000" dirty="0"/>
              <a:t>Impact variable selon la nature de l’examen (intra ou final)</a:t>
            </a:r>
          </a:p>
          <a:p>
            <a:pPr marL="449263" lvl="1" inden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fr-CA" sz="2400" dirty="0"/>
              <a:t> </a:t>
            </a:r>
          </a:p>
          <a:p>
            <a:pPr>
              <a:spcBef>
                <a:spcPts val="0"/>
              </a:spcBef>
            </a:pPr>
            <a:endParaRPr lang="fr-CA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fr-CA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Examens</a:t>
            </a:r>
            <a:endParaRPr lang="fr-C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180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-799" y="1093264"/>
            <a:ext cx="9144000" cy="5176042"/>
          </a:xfrm>
        </p:spPr>
        <p:txBody>
          <a:bodyPr anchor="ctr">
            <a:normAutofit fontScale="85000" lnSpcReduction="20000"/>
          </a:bodyPr>
          <a:lstStyle/>
          <a:p>
            <a:pPr>
              <a:buClr>
                <a:schemeClr val="accent4"/>
              </a:buClr>
            </a:pPr>
            <a:endParaRPr lang="fr-CA" sz="2400" b="1" dirty="0"/>
          </a:p>
          <a:p>
            <a:pPr>
              <a:buClr>
                <a:schemeClr val="accent4"/>
              </a:buClr>
            </a:pPr>
            <a:r>
              <a:rPr lang="fr-CA" sz="2800" b="1" dirty="0"/>
              <a:t>Règles à respecter lors des examens </a:t>
            </a:r>
          </a:p>
          <a:p>
            <a:pPr>
              <a:buClr>
                <a:schemeClr val="accent4"/>
              </a:buClr>
            </a:pPr>
            <a:endParaRPr lang="fr-CA" sz="2000" dirty="0">
              <a:solidFill>
                <a:schemeClr val="tx1">
                  <a:lumMod val="50000"/>
                </a:schemeClr>
              </a:solidFill>
            </a:endParaRPr>
          </a:p>
          <a:p>
            <a:pPr marL="447675" indent="-447675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400" dirty="0"/>
              <a:t>Retard toléré : Maximum d’une heure</a:t>
            </a:r>
          </a:p>
          <a:p>
            <a:pPr marL="987675" lvl="1" indent="-447675" algn="just">
              <a:buClr>
                <a:schemeClr val="tx1"/>
              </a:buClr>
            </a:pPr>
            <a:r>
              <a:rPr lang="fr-CA" sz="2200" dirty="0"/>
              <a:t>aucun temps supplémentaire n’est accordé</a:t>
            </a:r>
          </a:p>
          <a:p>
            <a:pPr marL="449263" lvl="2" indent="-4492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2400" dirty="0"/>
          </a:p>
          <a:p>
            <a:pPr marL="449263" indent="-44926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400" dirty="0"/>
              <a:t>Vous prenez possession de l’examen</a:t>
            </a:r>
          </a:p>
          <a:p>
            <a:pPr marL="987675" lvl="1" indent="-447675" algn="just">
              <a:buClr>
                <a:schemeClr val="tx1"/>
              </a:buClr>
            </a:pPr>
            <a:r>
              <a:rPr lang="fr-CA" sz="2200" dirty="0"/>
              <a:t>aucun avis d’absence n’est recevable</a:t>
            </a:r>
          </a:p>
          <a:p>
            <a:pPr lvl="1" indent="0" algn="just">
              <a:buClr>
                <a:schemeClr val="tx1"/>
              </a:buClr>
              <a:buNone/>
            </a:pPr>
            <a:endParaRPr lang="fr-CA" sz="2200" dirty="0"/>
          </a:p>
          <a:p>
            <a:pPr marL="449263" indent="-449263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400" dirty="0"/>
              <a:t>Aucune sortie de salle n’est autorisée durant la première heure d’examen</a:t>
            </a:r>
          </a:p>
          <a:p>
            <a:pPr marL="447675" indent="-447675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2200" b="1" dirty="0"/>
          </a:p>
          <a:p>
            <a:pPr marL="449263" indent="-44926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400" b="1" dirty="0"/>
              <a:t>Attention </a:t>
            </a:r>
          </a:p>
          <a:p>
            <a:pPr>
              <a:buClr>
                <a:schemeClr val="tx1"/>
              </a:buClr>
            </a:pPr>
            <a:r>
              <a:rPr lang="fr-CA" sz="2200" dirty="0"/>
              <a:t>      Le jour et l’heure de l’examen peuvent différer de celles des séances de cours</a:t>
            </a:r>
            <a:endParaRPr lang="fr-CA" sz="22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Clr>
                <a:schemeClr val="tx1"/>
              </a:buClr>
            </a:pPr>
            <a:endParaRPr lang="fr-CA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CA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Examens</a:t>
            </a:r>
            <a:endParaRPr lang="fr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661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143959" y="1702822"/>
            <a:ext cx="4160836" cy="3250905"/>
          </a:xfrm>
        </p:spPr>
        <p:txBody>
          <a:bodyPr/>
          <a:lstStyle/>
          <a:p>
            <a:r>
              <a:rPr lang="fr-CA" dirty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L’admission à certains programmes requiert une cote de rendement minimale (seuil). Par exemple, tous les candidats ayant une CRC de 22,0 sont admis au baccalauréat en physique </a:t>
            </a:r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69131" y="437340"/>
            <a:ext cx="8336720" cy="900751"/>
          </a:xfrm>
        </p:spPr>
        <p:txBody>
          <a:bodyPr anchor="ctr">
            <a:normAutofit fontScale="90000"/>
          </a:bodyPr>
          <a:lstStyle/>
          <a:p>
            <a:r>
              <a:rPr lang="fr-CA" dirty="0">
                <a:solidFill>
                  <a:schemeClr val="bg1"/>
                </a:solidFill>
              </a:rPr>
              <a:t>Évaluations et normes de succès </a:t>
            </a:r>
            <a:br>
              <a:rPr lang="fr-CA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CA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42" y="1334630"/>
            <a:ext cx="4267201" cy="443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15132" y="1702822"/>
            <a:ext cx="41571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D’autres programmes comportent un nombre limité de places, et le site des admissions indique la CRC du dernier candidat admis (ex. : baccalauréat en neurosciences) </a:t>
            </a:r>
          </a:p>
          <a:p>
            <a:endParaRPr lang="fr-CA" dirty="0">
              <a:latin typeface="Comic Sans MS" panose="030F0702030302020204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CA" dirty="0">
              <a:latin typeface="Comic Sans MS" panose="030F0702030302020204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925490" y="4811047"/>
            <a:ext cx="3070579" cy="137724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l="11838" t="28877" r="60177" b="33003"/>
          <a:stretch/>
        </p:blipFill>
        <p:spPr>
          <a:xfrm>
            <a:off x="4760635" y="3170246"/>
            <a:ext cx="3505200" cy="3122613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4615132" y="4994693"/>
            <a:ext cx="3717985" cy="132487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8058105" y="4811047"/>
            <a:ext cx="914400" cy="46284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9" y="3429001"/>
            <a:ext cx="4281054" cy="1468470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136784" y="4994694"/>
            <a:ext cx="4281054" cy="142568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4328618" y="4953727"/>
            <a:ext cx="914400" cy="46284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2477" y="1238908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  <a:buClr>
                <a:schemeClr val="tx1"/>
              </a:buClr>
            </a:pPr>
            <a:r>
              <a:rPr lang="fr-CA" sz="2400" b="1" dirty="0"/>
              <a:t>Cote de rendement collégiale </a:t>
            </a:r>
            <a:r>
              <a:rPr lang="fr-CA" sz="2400" dirty="0"/>
              <a:t>(CRC)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333CF88-4191-4AFE-ADBF-D3C3F19802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3" y="5436965"/>
            <a:ext cx="3959487" cy="52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0" y="1554983"/>
            <a:ext cx="9144000" cy="4844142"/>
          </a:xfrm>
        </p:spPr>
        <p:txBody>
          <a:bodyPr anchor="ctr">
            <a:normAutofit/>
          </a:bodyPr>
          <a:lstStyle/>
          <a:p>
            <a:pPr>
              <a:spcAft>
                <a:spcPts val="1800"/>
              </a:spcAft>
              <a:buClr>
                <a:schemeClr val="tx1"/>
              </a:buClr>
            </a:pPr>
            <a:r>
              <a:rPr lang="fr-CA" sz="2600" b="1" dirty="0"/>
              <a:t>Cote de rendement universitaire </a:t>
            </a:r>
            <a:r>
              <a:rPr lang="fr-CA" sz="2600" dirty="0"/>
              <a:t>(CRU)</a:t>
            </a:r>
            <a:endParaRPr lang="fr-CA" sz="2400" dirty="0"/>
          </a:p>
          <a:p>
            <a:pPr marL="447675" indent="-447675"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/>
              <a:t>Indice de positionnement d’un étudiant par rapport à ses pairs </a:t>
            </a:r>
          </a:p>
          <a:p>
            <a:pPr marL="447675" indent="-447675"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/>
              <a:t>Permet au </a:t>
            </a:r>
            <a:r>
              <a:rPr lang="fr-CA" sz="2200" dirty="0">
                <a:ea typeface="Verdana" panose="020B0604030504040204" pitchFamily="34" charset="0"/>
                <a:cs typeface="Verdana" panose="020B0604030504040204" pitchFamily="34" charset="0"/>
              </a:rPr>
              <a:t>service de l’admission </a:t>
            </a:r>
            <a:r>
              <a:rPr lang="fr-CA" sz="2200" dirty="0"/>
              <a:t>d’évaluer l’admissibilité à un programme contingenté</a:t>
            </a:r>
          </a:p>
          <a:p>
            <a:pPr marL="449263" indent="-4492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/>
              <a:t>L’étudiant ayant suivi des cours au CEGEP a une cote de rendement collégiale (CRC) utilisée par le </a:t>
            </a:r>
            <a:r>
              <a:rPr lang="fr-CA" sz="2200" dirty="0">
                <a:ea typeface="Verdana" panose="020B0604030504040204" pitchFamily="34" charset="0"/>
                <a:cs typeface="Verdana" panose="020B0604030504040204" pitchFamily="34" charset="0"/>
              </a:rPr>
              <a:t>service de l’admission</a:t>
            </a:r>
          </a:p>
          <a:p>
            <a:pPr marL="449263" indent="-4492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2200" dirty="0"/>
          </a:p>
          <a:p>
            <a:pPr marL="449263" indent="-4492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/>
              <a:t>Tout cours suivi à l’U de M contribue à raison de 2% par crédit à la CRU éliminant graduellement le prorata de la cote de rendement collégiale le cas échéant</a:t>
            </a:r>
          </a:p>
          <a:p>
            <a:pPr marL="449263" indent="-4492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2200" dirty="0"/>
          </a:p>
          <a:p>
            <a:endParaRPr lang="fr-CA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03640" y="702469"/>
            <a:ext cx="8336720" cy="370194"/>
          </a:xfrm>
        </p:spPr>
        <p:txBody>
          <a:bodyPr anchor="ctr">
            <a:no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Évaluations et normes de succès </a:t>
            </a:r>
            <a:br>
              <a:rPr lang="fr-CA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C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057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C213DAE-E7D3-4E3B-9807-12E226FF9F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 fontScale="85000" lnSpcReduction="20000"/>
          </a:bodyPr>
          <a:lstStyle/>
          <a:p>
            <a:r>
              <a:rPr lang="fr-CA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Séance d’accueil</a:t>
            </a:r>
          </a:p>
          <a:p>
            <a:pPr lvl="0"/>
            <a:endParaRPr lang="fr-CA" sz="32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fr-CA" sz="32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Compléments de formation</a:t>
            </a:r>
          </a:p>
          <a:p>
            <a:endParaRPr lang="fr-CA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CA" sz="19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Service d’appui à la formation interdisciplinaire et à la réussite étudiante (</a:t>
            </a:r>
            <a:r>
              <a:rPr lang="fr-CA" sz="19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SAFIRE</a:t>
            </a:r>
            <a:r>
              <a:rPr lang="fr-CA" sz="19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0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457" y="6128542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Nadège Brulé</a:t>
            </a:r>
          </a:p>
        </p:txBody>
      </p:sp>
      <p:sp>
        <p:nvSpPr>
          <p:cNvPr id="4" name="Rectangle 3"/>
          <p:cNvSpPr/>
          <p:nvPr/>
        </p:nvSpPr>
        <p:spPr>
          <a:xfrm>
            <a:off x="6605674" y="6128542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12 décembre 2023</a:t>
            </a:r>
          </a:p>
        </p:txBody>
      </p:sp>
    </p:spTree>
    <p:extLst>
      <p:ext uri="{BB962C8B-B14F-4D97-AF65-F5344CB8AC3E}">
        <p14:creationId xmlns:p14="http://schemas.microsoft.com/office/powerpoint/2010/main" val="225126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r-CA" sz="2400" b="1" dirty="0">
                <a:solidFill>
                  <a:schemeClr val="tx1">
                    <a:lumMod val="50000"/>
                  </a:schemeClr>
                </a:solidFill>
              </a:rPr>
              <a:t>Paiement des frais de scolarité</a:t>
            </a:r>
          </a:p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fr-CA" sz="2000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fr-CA" sz="2000" dirty="0">
              <a:solidFill>
                <a:schemeClr val="tx1">
                  <a:lumMod val="50000"/>
                </a:schemeClr>
              </a:solidFill>
            </a:endParaRPr>
          </a:p>
          <a:p>
            <a:pPr marL="447675" indent="-447675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>
                <a:solidFill>
                  <a:schemeClr val="tx1">
                    <a:lumMod val="50000"/>
                  </a:schemeClr>
                </a:solidFill>
              </a:rPr>
              <a:t>Automne : 15 octobre</a:t>
            </a:r>
          </a:p>
          <a:p>
            <a:pPr marL="447675" indent="-447675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>
                <a:solidFill>
                  <a:schemeClr val="tx1">
                    <a:lumMod val="50000"/>
                  </a:schemeClr>
                </a:solidFill>
              </a:rPr>
              <a:t>Hiver : 15 février</a:t>
            </a:r>
          </a:p>
          <a:p>
            <a:pPr marL="447675" indent="-447675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>
                <a:solidFill>
                  <a:schemeClr val="tx1">
                    <a:lumMod val="50000"/>
                  </a:schemeClr>
                </a:solidFill>
              </a:rPr>
              <a:t>Été : 15 juin</a:t>
            </a:r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Dates à retenir</a:t>
            </a:r>
            <a:endParaRPr lang="fr-CA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592" t="20140" r="53443" b="32321"/>
          <a:stretch/>
        </p:blipFill>
        <p:spPr>
          <a:xfrm>
            <a:off x="3964162" y="2260853"/>
            <a:ext cx="5027437" cy="3768675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621389" y="4547304"/>
            <a:ext cx="3556000" cy="171591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n>
                <a:solidFill>
                  <a:srgbClr val="C00000"/>
                </a:solidFill>
              </a:ln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3012162" y="5802902"/>
            <a:ext cx="1761067" cy="44590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182686" y="5519956"/>
            <a:ext cx="478173" cy="142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519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1" y="1305929"/>
            <a:ext cx="9144000" cy="4860348"/>
          </a:xfrm>
        </p:spPr>
        <p:txBody>
          <a:bodyPr>
            <a:normAutofit fontScale="47500" lnSpcReduction="20000"/>
          </a:bodyPr>
          <a:lstStyle/>
          <a:p>
            <a:endParaRPr lang="fr-CA" sz="2400" b="1" dirty="0"/>
          </a:p>
          <a:p>
            <a:r>
              <a:rPr lang="fr-CA" sz="4400" b="1" dirty="0"/>
              <a:t>Modification de choix de cours / Annulation de cours</a:t>
            </a:r>
            <a:endParaRPr lang="fr-FR" sz="4400" b="1" dirty="0"/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3100" dirty="0"/>
          </a:p>
          <a:p>
            <a:pPr marL="882900" lvl="1" indent="-3429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4400" dirty="0"/>
              <a:t>Date limite : </a:t>
            </a:r>
            <a:r>
              <a:rPr lang="fr-CA" sz="4400" b="1" dirty="0">
                <a:highlight>
                  <a:srgbClr val="FFFF00"/>
                </a:highlight>
              </a:rPr>
              <a:t>le 23 janvier 2024 </a:t>
            </a:r>
            <a:r>
              <a:rPr lang="fr-CA" sz="4400" b="1" dirty="0"/>
              <a:t>(majorité des cours)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endParaRPr lang="fr-CA" sz="3200" dirty="0"/>
          </a:p>
          <a:p>
            <a:pPr lvl="1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fr-CA" sz="4600" dirty="0"/>
              <a:t> </a:t>
            </a:r>
            <a:r>
              <a:rPr lang="fr-CA" sz="4600" u="sng" dirty="0"/>
              <a:t>Avant cette date</a:t>
            </a:r>
            <a:endParaRPr lang="fr-CA" sz="4600" dirty="0"/>
          </a:p>
          <a:p>
            <a:pPr marL="1330575" lvl="1" indent="-342900" algn="just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r>
              <a:rPr lang="fr-CA" sz="4200" dirty="0"/>
              <a:t> il est possible d’annuler un cours  </a:t>
            </a:r>
          </a:p>
          <a:p>
            <a:pPr marL="1425575" lvl="2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fr-CA" sz="4200" dirty="0"/>
              <a:t>	- le cours est retiré du dossier </a:t>
            </a:r>
          </a:p>
          <a:p>
            <a:pPr marL="1425575" lvl="2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fr-CA" sz="4200" dirty="0"/>
              <a:t>	- aucun frais de scolarité à acquitter</a:t>
            </a:r>
          </a:p>
          <a:p>
            <a:pPr marL="882900" lvl="1" indent="-3429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4000" u="sng" dirty="0"/>
          </a:p>
          <a:p>
            <a:pPr lvl="1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fr-CA" sz="4600" u="sng" dirty="0"/>
              <a:t>Après cette date</a:t>
            </a:r>
            <a:endParaRPr lang="fr-CA" sz="4600" dirty="0"/>
          </a:p>
          <a:p>
            <a:pPr marL="1330575" lvl="1" indent="-342900" algn="just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r>
              <a:rPr lang="fr-CA" sz="4200" dirty="0"/>
              <a:t>il n’est plus possible d’annuler le cours et changer de section</a:t>
            </a:r>
          </a:p>
          <a:p>
            <a:pPr marL="1990725" lvl="4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fr-CA" sz="4200" dirty="0"/>
              <a:t> - les frais de scolarité doivent être acquittés</a:t>
            </a:r>
          </a:p>
          <a:p>
            <a:pPr marL="2333625" lvl="4" indent="-342900" algn="just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Tx/>
              <a:buChar char="-"/>
            </a:pPr>
            <a:endParaRPr lang="fr-CA" sz="4200" dirty="0"/>
          </a:p>
          <a:p>
            <a:pPr marL="1330575" lvl="1" indent="-342900" algn="just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r>
              <a:rPr lang="fr-CA" sz="4200" dirty="0"/>
              <a:t>il n’est plus possible d’inscrire un cours au trimestre courant</a:t>
            </a:r>
          </a:p>
          <a:p>
            <a:pPr marL="4476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endParaRPr lang="fr-CA" sz="8800" u="sng" dirty="0"/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endParaRPr lang="fr-CA" sz="8800" dirty="0"/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endParaRPr lang="fr-CA" sz="60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8800" dirty="0"/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CA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Dates à retenir – Hiver 2024</a:t>
            </a:r>
            <a:endParaRPr lang="fr-C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677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-799" y="1093264"/>
            <a:ext cx="9144000" cy="5002736"/>
          </a:xfrm>
        </p:spPr>
        <p:txBody>
          <a:bodyPr>
            <a:normAutofit fontScale="92500" lnSpcReduction="10000"/>
          </a:bodyPr>
          <a:lstStyle/>
          <a:p>
            <a:endParaRPr lang="fr-CA" sz="2600" b="1" dirty="0"/>
          </a:p>
          <a:p>
            <a:r>
              <a:rPr lang="fr-CA" sz="2600" b="1" dirty="0"/>
              <a:t>  Abandon de cours</a:t>
            </a:r>
          </a:p>
          <a:p>
            <a:pPr lvl="1" indent="0">
              <a:buClr>
                <a:schemeClr val="tx1"/>
              </a:buClr>
              <a:buNone/>
            </a:pPr>
            <a:endParaRPr lang="fr-FR" sz="2600" b="1" dirty="0"/>
          </a:p>
          <a:p>
            <a:pPr marL="997200" lvl="1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600" dirty="0"/>
              <a:t>Date limite : </a:t>
            </a:r>
            <a:r>
              <a:rPr lang="fr-CA" sz="2600" b="1" dirty="0"/>
              <a:t> </a:t>
            </a:r>
            <a:r>
              <a:rPr lang="fr-CA" sz="2600" b="1" dirty="0">
                <a:highlight>
                  <a:srgbClr val="FFFF00"/>
                </a:highlight>
              </a:rPr>
              <a:t>15 mars 2024</a:t>
            </a:r>
            <a:br>
              <a:rPr lang="fr-CA" sz="2600" b="1" dirty="0"/>
            </a:br>
            <a:r>
              <a:rPr lang="fr-CA" sz="2600" b="1" dirty="0"/>
              <a:t>(majorité des cours)</a:t>
            </a:r>
          </a:p>
          <a:p>
            <a:pPr marL="997200" lvl="1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2600" b="1" dirty="0"/>
          </a:p>
          <a:p>
            <a:pPr>
              <a:buClr>
                <a:schemeClr val="tx1"/>
              </a:buClr>
            </a:pPr>
            <a:endParaRPr lang="fr-CA" sz="2400" u="sng" dirty="0"/>
          </a:p>
          <a:p>
            <a:pPr marL="447675">
              <a:buClr>
                <a:schemeClr val="tx1"/>
              </a:buClr>
            </a:pPr>
            <a:r>
              <a:rPr lang="fr-CA" sz="2400" u="sng" dirty="0"/>
              <a:t>Après cette date</a:t>
            </a:r>
            <a:endParaRPr lang="fr-CA" sz="2400" dirty="0"/>
          </a:p>
          <a:p>
            <a:pPr marL="790575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200" dirty="0"/>
              <a:t>il n’est plus possible d’abandonner un cours</a:t>
            </a:r>
          </a:p>
          <a:p>
            <a:pPr marL="790575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200" dirty="0"/>
              <a:t>un cours mis en abandon apparaît au relevé de notes avec la mention ABA en lieu du résultat</a:t>
            </a:r>
          </a:p>
          <a:p>
            <a:pPr marL="790575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2200" dirty="0"/>
              <a:t>les frais de scolarité d’un cours mis en abandon doivent être acquittés</a:t>
            </a:r>
          </a:p>
          <a:p>
            <a:endParaRPr lang="fr-CA" sz="2000" dirty="0"/>
          </a:p>
          <a:p>
            <a:endParaRPr lang="fr-CA" sz="2000" dirty="0"/>
          </a:p>
          <a:p>
            <a:endParaRPr lang="fr-CA" sz="2000" dirty="0"/>
          </a:p>
          <a:p>
            <a:endParaRPr lang="fr-CA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CA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Dates à retenir – Hiver 2024</a:t>
            </a:r>
            <a:endParaRPr lang="fr-C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337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Dates à retenir – Hiver 2024</a:t>
            </a:r>
            <a:endParaRPr lang="fr-CA" dirty="0"/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fr-CA" sz="2400" b="1" dirty="0"/>
              <a:t>Vérification des dates limites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CA" sz="2000" dirty="0"/>
          </a:p>
          <a:p>
            <a:endParaRPr lang="fr-CA" sz="2000" dirty="0"/>
          </a:p>
          <a:p>
            <a:endParaRPr lang="fr-CA" sz="2000" dirty="0"/>
          </a:p>
          <a:p>
            <a:endParaRPr lang="fr-CA" sz="2000" dirty="0"/>
          </a:p>
          <a:p>
            <a:endParaRPr lang="fr-CA" sz="2000" dirty="0"/>
          </a:p>
          <a:p>
            <a:endParaRPr lang="fr-CA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2592" t="20140" r="64311" b="50029"/>
          <a:stretch/>
        </p:blipFill>
        <p:spPr>
          <a:xfrm>
            <a:off x="1981201" y="1988625"/>
            <a:ext cx="6646634" cy="4176452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2217420" y="1988625"/>
            <a:ext cx="2118360" cy="196615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20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02841" y="372128"/>
            <a:ext cx="8336720" cy="900751"/>
          </a:xfrm>
        </p:spPr>
        <p:txBody>
          <a:bodyPr anchor="ctr">
            <a:noAutofit/>
          </a:bodyPr>
          <a:lstStyle/>
          <a:p>
            <a:r>
              <a:rPr lang="fr-CA" sz="30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Des questions : communiquez avec le SAFIRE</a:t>
            </a:r>
            <a:br>
              <a:rPr lang="fr-CA" sz="40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CA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524692" y="1563627"/>
            <a:ext cx="7639594" cy="4592244"/>
          </a:xfrm>
        </p:spPr>
        <p:txBody>
          <a:bodyPr>
            <a:normAutofit fontScale="47500" lnSpcReduction="20000"/>
          </a:bodyPr>
          <a:lstStyle/>
          <a:p>
            <a:pPr marL="447675" lvl="0" indent="-44767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fr-CA" sz="4500" dirty="0">
                <a:ea typeface="Verdana" panose="020B0604030504040204" pitchFamily="34" charset="0"/>
                <a:cs typeface="Verdana" panose="020B0604030504040204" pitchFamily="34" charset="0"/>
              </a:rPr>
              <a:t>Technicien(ne)s en gestion des dossiers étudiants :</a:t>
            </a:r>
          </a:p>
          <a:p>
            <a:pPr marL="714375" lvl="0" indent="-71437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fr-CA" sz="4500" dirty="0">
                <a:ea typeface="Verdana" panose="020B0604030504040204" pitchFamily="34" charset="0"/>
                <a:cs typeface="Verdana" panose="020B0604030504040204" pitchFamily="34" charset="0"/>
              </a:rPr>
              <a:t>              </a:t>
            </a:r>
            <a:r>
              <a:rPr lang="fr-CA" sz="4500" u="sng" dirty="0">
                <a:ln>
                  <a:solidFill>
                    <a:schemeClr val="bg2">
                      <a:lumMod val="50000"/>
                    </a:schemeClr>
                  </a:solidFill>
                </a:ln>
                <a:ea typeface="Verdana" panose="020B0604030504040204" pitchFamily="34" charset="0"/>
                <a:cs typeface="Verdana" panose="020B0604030504040204" pitchFamily="34" charset="0"/>
              </a:rPr>
              <a:t>comp</a:t>
            </a:r>
            <a:r>
              <a:rPr lang="fr-CA" sz="4500" u="sng" dirty="0">
                <a:ln>
                  <a:solidFill>
                    <a:schemeClr val="bg2">
                      <a:lumMod val="50000"/>
                    </a:schemeClr>
                  </a:solidFill>
                </a:ln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-form@safire.umontreal.ca</a:t>
            </a:r>
            <a:endParaRPr lang="fr-CA" sz="4500" u="sng" dirty="0">
              <a:ln>
                <a:solidFill>
                  <a:schemeClr val="bg2">
                    <a:lumMod val="50000"/>
                  </a:schemeClr>
                </a:solidFill>
              </a:ln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fr-CA" sz="4500" b="1" u="sng" dirty="0"/>
          </a:p>
          <a:p>
            <a:pPr marL="447675" lvl="0" indent="-44767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fr-CA" sz="4500" dirty="0">
                <a:ea typeface="Verdana" panose="020B0604030504040204" pitchFamily="34" charset="0"/>
                <a:cs typeface="Verdana" panose="020B0604030504040204" pitchFamily="34" charset="0"/>
              </a:rPr>
              <a:t>Conseillers en gestion des études : </a:t>
            </a:r>
          </a:p>
          <a:p>
            <a:pPr marL="714375" lvl="0" indent="-2667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CA" sz="4500" dirty="0">
                <a:ea typeface="Verdana" panose="020B0604030504040204" pitchFamily="34" charset="0"/>
                <a:cs typeface="Verdana" panose="020B0604030504040204" pitchFamily="34" charset="0"/>
              </a:rPr>
              <a:t>Sébastien Galarneau</a:t>
            </a:r>
          </a:p>
          <a:p>
            <a:pPr marL="714375" lvl="0" indent="-2667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CA" sz="4500" dirty="0">
                <a:ea typeface="Verdana" panose="020B0604030504040204" pitchFamily="34" charset="0"/>
                <a:cs typeface="Verdana" panose="020B0604030504040204" pitchFamily="34" charset="0"/>
              </a:rPr>
              <a:t>Nadège Brulé </a:t>
            </a:r>
          </a:p>
          <a:p>
            <a:pPr marL="447675" lv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fr-CA" sz="4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7675" lvl="0" indent="-44767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fr-CA" sz="4500" dirty="0"/>
              <a:t>Conseillère à la réussite étudiante :  Audrey Cavanagh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fr-CA" sz="4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7675" lv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fr-CA" sz="45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7675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fr-CA" sz="4500" dirty="0"/>
              <a:t>SAFIRE, </a:t>
            </a:r>
            <a:r>
              <a:rPr lang="x-none" sz="4500" dirty="0"/>
              <a:t>Pavillon Lionel-Groulx</a:t>
            </a:r>
            <a:r>
              <a:rPr lang="fr-CA" sz="4500" dirty="0"/>
              <a:t>, </a:t>
            </a:r>
            <a:r>
              <a:rPr lang="x-none" sz="4500" dirty="0"/>
              <a:t>3150 rue Jean-Brillant</a:t>
            </a:r>
            <a:r>
              <a:rPr lang="fr-CA" sz="4500" dirty="0"/>
              <a:t>,</a:t>
            </a:r>
            <a:r>
              <a:rPr lang="x-none" sz="4500" dirty="0"/>
              <a:t> local C-1010</a:t>
            </a:r>
            <a:endParaRPr lang="fr-CA" sz="4500" dirty="0"/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fr-CA" sz="2200" dirty="0"/>
          </a:p>
          <a:p>
            <a:pPr marL="447675" indent="-447675">
              <a:buFont typeface="Arial" panose="020B0604020202020204" pitchFamily="34" charset="0"/>
              <a:buChar char="•"/>
            </a:pPr>
            <a:endParaRPr lang="fr-CA" sz="2000" dirty="0"/>
          </a:p>
          <a:p>
            <a:pPr marL="447675" indent="-447675"/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337696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C213DAE-E7D3-4E3B-9807-12E226FF9F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1500" y="200026"/>
            <a:ext cx="4667250" cy="3676650"/>
          </a:xfrm>
        </p:spPr>
        <p:txBody>
          <a:bodyPr anchor="ctr">
            <a:normAutofit/>
          </a:bodyPr>
          <a:lstStyle/>
          <a:p>
            <a:pPr lvl="0"/>
            <a:r>
              <a:rPr lang="fr-CA" sz="2800" dirty="0">
                <a:solidFill>
                  <a:schemeClr val="bg1"/>
                </a:solidFill>
              </a:rPr>
              <a:t>Bon succès dans vos études !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2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/>
        <p:txBody>
          <a:bodyPr anchor="ctr">
            <a:normAutofit/>
          </a:bodyPr>
          <a:lstStyle/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2400" dirty="0"/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2400" dirty="0"/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400" dirty="0"/>
              <a:t>Le programme Compléments de formation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400" dirty="0"/>
              <a:t>Choix de cours 	</a:t>
            </a:r>
          </a:p>
          <a:p>
            <a:pPr marL="447675" indent="-44767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400" dirty="0"/>
              <a:t>Charge de travail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400" dirty="0"/>
              <a:t>Ressources d’appui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400" dirty="0"/>
              <a:t>Évaluations et normes de succès 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400" dirty="0"/>
              <a:t> Dates à retenir</a:t>
            </a:r>
          </a:p>
          <a:p>
            <a:endParaRPr lang="fr-CA" sz="2400" dirty="0"/>
          </a:p>
          <a:p>
            <a:endParaRPr lang="fr-CA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dirty="0">
                <a:solidFill>
                  <a:schemeClr val="bg1"/>
                </a:solidFill>
                <a:latin typeface="+mn-lt"/>
              </a:rPr>
              <a:t>Déroulement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91074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>
          <a:xfrm>
            <a:off x="0" y="1663776"/>
            <a:ext cx="9144000" cy="4311564"/>
          </a:xfrm>
        </p:spPr>
        <p:txBody>
          <a:bodyPr anchor="t">
            <a:normAutofit/>
          </a:bodyPr>
          <a:lstStyle/>
          <a:p>
            <a:r>
              <a:rPr lang="fr-CA" sz="2400" b="1" dirty="0"/>
              <a:t>Conditions d’admission</a:t>
            </a:r>
          </a:p>
          <a:p>
            <a:endParaRPr lang="fr-CA" sz="2400" b="1" dirty="0"/>
          </a:p>
          <a:p>
            <a:pPr marL="449263" indent="-449263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/>
              <a:t>Être détenteur d’un diplôme d’études collégiales </a:t>
            </a:r>
            <a:br>
              <a:rPr lang="fr-CA" sz="2200" dirty="0"/>
            </a:br>
            <a:r>
              <a:rPr lang="fr-CA" sz="2200" dirty="0"/>
              <a:t>(ou l’équivalent)</a:t>
            </a:r>
          </a:p>
          <a:p>
            <a:pPr marL="449263" indent="-449263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2200" dirty="0"/>
          </a:p>
          <a:p>
            <a:endParaRPr lang="fr-CA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192513"/>
            <a:ext cx="9143999" cy="900751"/>
          </a:xfrm>
        </p:spPr>
        <p:txBody>
          <a:bodyPr anchor="ctr">
            <a:noAutofit/>
          </a:bodyPr>
          <a:lstStyle/>
          <a:p>
            <a:pPr algn="ctr"/>
            <a:r>
              <a:rPr lang="fr-CA" dirty="0">
                <a:solidFill>
                  <a:schemeClr val="bg1"/>
                </a:solidFill>
                <a:latin typeface="+mn-lt"/>
              </a:rPr>
              <a:t>Programme « Compléments de formation »</a:t>
            </a:r>
          </a:p>
        </p:txBody>
      </p:sp>
    </p:spTree>
    <p:extLst>
      <p:ext uri="{BB962C8B-B14F-4D97-AF65-F5344CB8AC3E}">
        <p14:creationId xmlns:p14="http://schemas.microsoft.com/office/powerpoint/2010/main" val="338192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>
          <a:xfrm>
            <a:off x="634928" y="1600200"/>
            <a:ext cx="7872546" cy="4572000"/>
          </a:xfrm>
        </p:spPr>
        <p:txBody>
          <a:bodyPr anchor="t">
            <a:noAutofit/>
          </a:bodyPr>
          <a:lstStyle/>
          <a:p>
            <a:pPr marL="449263" indent="-449263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2000" dirty="0"/>
          </a:p>
          <a:p>
            <a:pPr marL="449263" indent="-449263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000" dirty="0"/>
              <a:t>Offre les préalables (cours de niveau préuniversitaire) permettant l’admission à un programme universitaire</a:t>
            </a:r>
          </a:p>
          <a:p>
            <a:pPr marL="449263" indent="-449263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2000" dirty="0"/>
          </a:p>
          <a:p>
            <a:pPr marL="449263" indent="-449263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000" dirty="0"/>
              <a:t>Programme non sanctionné par un diplôme</a:t>
            </a:r>
          </a:p>
          <a:p>
            <a:pPr marL="449263" indent="-449263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2000" dirty="0"/>
          </a:p>
          <a:p>
            <a:pPr marL="449263" indent="-449263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000" dirty="0"/>
              <a:t>Programme assujetti au Règlement des études de 1</a:t>
            </a:r>
            <a:r>
              <a:rPr lang="fr-CA" sz="2000" baseline="30000" dirty="0"/>
              <a:t>er</a:t>
            </a:r>
            <a:r>
              <a:rPr lang="fr-CA" sz="2000" dirty="0"/>
              <a:t> cycle</a:t>
            </a:r>
          </a:p>
          <a:p>
            <a:pPr marL="449263" indent="-449263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2000" dirty="0"/>
          </a:p>
          <a:p>
            <a:pPr marL="449263" indent="-449263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000" dirty="0"/>
              <a:t>Le nombre de cours suivi est fonction des préalables du programme universitaire visé</a:t>
            </a:r>
          </a:p>
          <a:p>
            <a:pPr>
              <a:buClr>
                <a:schemeClr val="tx1"/>
              </a:buClr>
            </a:pPr>
            <a:endParaRPr lang="fr-CA" sz="2000" dirty="0"/>
          </a:p>
          <a:p>
            <a:pPr>
              <a:buClr>
                <a:schemeClr val="tx1"/>
              </a:buClr>
            </a:pPr>
            <a:endParaRPr lang="fr-CA" sz="2000" dirty="0"/>
          </a:p>
          <a:p>
            <a:pPr marL="449263" indent="-449263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2000" dirty="0"/>
          </a:p>
          <a:p>
            <a:pPr>
              <a:buClr>
                <a:schemeClr val="tx1"/>
              </a:buClr>
            </a:pPr>
            <a:endParaRPr lang="fr-CA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192513"/>
            <a:ext cx="9144000" cy="900751"/>
          </a:xfrm>
        </p:spPr>
        <p:txBody>
          <a:bodyPr anchor="ctr">
            <a:noAutofit/>
          </a:bodyPr>
          <a:lstStyle/>
          <a:p>
            <a:pPr algn="ctr"/>
            <a:r>
              <a:rPr lang="fr-CA" dirty="0">
                <a:solidFill>
                  <a:schemeClr val="bg1"/>
                </a:solidFill>
                <a:latin typeface="+mn-lt"/>
              </a:rPr>
              <a:t>Programme « Compléments de formation »</a:t>
            </a:r>
          </a:p>
        </p:txBody>
      </p:sp>
    </p:spTree>
    <p:extLst>
      <p:ext uri="{BB962C8B-B14F-4D97-AF65-F5344CB8AC3E}">
        <p14:creationId xmlns:p14="http://schemas.microsoft.com/office/powerpoint/2010/main" val="221471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>
          <a:xfrm>
            <a:off x="395154" y="1255594"/>
            <a:ext cx="8337682" cy="4666406"/>
          </a:xfrm>
        </p:spPr>
        <p:txBody>
          <a:bodyPr>
            <a:normAutofit/>
          </a:bodyPr>
          <a:lstStyle/>
          <a:p>
            <a:r>
              <a:rPr lang="fr-CA" sz="2400" b="1" dirty="0"/>
              <a:t>Choisir les préalables en fonction du programme universitaire visé. </a:t>
            </a:r>
            <a:endParaRPr lang="fr-CA" sz="2400" dirty="0"/>
          </a:p>
          <a:p>
            <a:endParaRPr lang="fr-CA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Compléments de Formation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94" y="2456597"/>
            <a:ext cx="5959466" cy="369920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051597" y="5247403"/>
            <a:ext cx="2362722" cy="9893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6" name="Connecteur droit avec flèche 5"/>
          <p:cNvCxnSpPr>
            <a:cxnSpLocks/>
          </p:cNvCxnSpPr>
          <p:nvPr/>
        </p:nvCxnSpPr>
        <p:spPr>
          <a:xfrm>
            <a:off x="662730" y="4306200"/>
            <a:ext cx="615364" cy="94120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0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>
          <a:xfrm>
            <a:off x="911706" y="1093264"/>
            <a:ext cx="8337682" cy="5383736"/>
          </a:xfrm>
        </p:spPr>
        <p:txBody>
          <a:bodyPr anchor="ctr">
            <a:normAutofit lnSpcReduction="10000"/>
          </a:bodyPr>
          <a:lstStyle/>
          <a:p>
            <a:pPr>
              <a:spcBef>
                <a:spcPts val="0"/>
              </a:spcBef>
              <a:buClr>
                <a:schemeClr val="tx1"/>
              </a:buClr>
            </a:pPr>
            <a:endParaRPr lang="fr-CA" sz="2400" b="1" dirty="0"/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fr-CA" sz="2400" dirty="0"/>
          </a:p>
          <a:p>
            <a:pPr marL="449263" indent="-44926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400" dirty="0"/>
              <a:t>Cours à </a:t>
            </a:r>
            <a:r>
              <a:rPr lang="fr-CA" sz="2400" b="1" dirty="0"/>
              <a:t>option </a:t>
            </a:r>
            <a:r>
              <a:rPr lang="fr-CA" sz="2400" dirty="0"/>
              <a:t>(0 - 33 crédits maximum)</a:t>
            </a:r>
            <a:endParaRPr lang="fr-CA" sz="2400" b="1" dirty="0"/>
          </a:p>
          <a:p>
            <a:pPr marL="449263" lvl="1" inden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fr-CA" sz="2400" dirty="0"/>
              <a:t>Résultats </a:t>
            </a:r>
            <a:r>
              <a:rPr lang="fr-CA" sz="2400" b="1" dirty="0"/>
              <a:t>contributifs</a:t>
            </a:r>
            <a:r>
              <a:rPr lang="fr-CA" sz="2400" dirty="0"/>
              <a:t> à la moyenne cumulative</a:t>
            </a:r>
          </a:p>
          <a:p>
            <a:pPr marL="449263" lvl="1" inden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</a:pPr>
            <a:endParaRPr lang="fr-CA" sz="2400" dirty="0"/>
          </a:p>
          <a:p>
            <a:pPr marL="449263" indent="-44926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400" dirty="0"/>
              <a:t>Cours </a:t>
            </a:r>
            <a:r>
              <a:rPr lang="fr-CA" sz="2400" b="1" dirty="0"/>
              <a:t>hors programme </a:t>
            </a:r>
            <a:r>
              <a:rPr lang="fr-CA" sz="2400" dirty="0"/>
              <a:t>(0 - 6 crédits maximum)</a:t>
            </a:r>
          </a:p>
          <a:p>
            <a:pPr marL="449263" lvl="1" inden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fr-CA" sz="2400" dirty="0"/>
              <a:t>Cours de niveau universitaire</a:t>
            </a:r>
          </a:p>
          <a:p>
            <a:pPr marL="449263" lvl="1" inden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fr-CA" sz="2400" dirty="0"/>
              <a:t>Résultats </a:t>
            </a:r>
            <a:r>
              <a:rPr lang="fr-CA" sz="2400" b="1" dirty="0"/>
              <a:t>non contributifs </a:t>
            </a:r>
            <a:r>
              <a:rPr lang="fr-CA" sz="2400" dirty="0"/>
              <a:t>à la moyenne cumulative</a:t>
            </a:r>
          </a:p>
          <a:p>
            <a:pPr marL="715963" lvl="1" indent="-2667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endParaRPr lang="fr-CA" sz="2400" dirty="0"/>
          </a:p>
          <a:p>
            <a:pPr marL="449263" indent="-44926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400" dirty="0"/>
              <a:t>Cours au </a:t>
            </a:r>
            <a:r>
              <a:rPr lang="fr-CA" sz="2400" b="1" dirty="0"/>
              <a:t>choix</a:t>
            </a:r>
            <a:r>
              <a:rPr lang="fr-CA" sz="2400" dirty="0"/>
              <a:t> (0 - 6 crédits maximum)</a:t>
            </a:r>
          </a:p>
          <a:p>
            <a:pPr marL="449263" lvl="1" inden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fr-CA" sz="2400" dirty="0"/>
              <a:t>Cours de niveau universitaire </a:t>
            </a:r>
          </a:p>
          <a:p>
            <a:pPr marL="449263" lvl="1" inden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fr-CA" sz="2400" dirty="0"/>
              <a:t>Résultats </a:t>
            </a:r>
            <a:r>
              <a:rPr lang="fr-CA" sz="2400" b="1" dirty="0"/>
              <a:t>contributifs</a:t>
            </a:r>
            <a:r>
              <a:rPr lang="fr-CA" sz="2400" dirty="0"/>
              <a:t> à la moyenne cumulative</a:t>
            </a:r>
          </a:p>
          <a:p>
            <a:pPr marL="449263" lvl="1" inden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</a:pPr>
            <a:endParaRPr lang="fr-CA" sz="2400" dirty="0"/>
          </a:p>
          <a:p>
            <a:pPr>
              <a:spcBef>
                <a:spcPts val="0"/>
              </a:spcBef>
            </a:pPr>
            <a:endParaRPr lang="fr-CA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fr-CA" dirty="0">
                <a:solidFill>
                  <a:schemeClr val="bg1"/>
                </a:solidFill>
                <a:latin typeface="+mn-lt"/>
              </a:rPr>
              <a:t>Choix de cours</a:t>
            </a:r>
          </a:p>
        </p:txBody>
      </p:sp>
    </p:spTree>
    <p:extLst>
      <p:ext uri="{BB962C8B-B14F-4D97-AF65-F5344CB8AC3E}">
        <p14:creationId xmlns:p14="http://schemas.microsoft.com/office/powerpoint/2010/main" val="156034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dirty="0">
                <a:solidFill>
                  <a:schemeClr val="bg1"/>
                </a:solidFill>
                <a:latin typeface="+mn-lt"/>
              </a:rPr>
              <a:t>Choix de cours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9"/>
          </p:nvPr>
        </p:nvSpPr>
        <p:spPr>
          <a:xfrm>
            <a:off x="553672" y="1610436"/>
            <a:ext cx="8179163" cy="4555472"/>
          </a:xfrm>
        </p:spPr>
        <p:txBody>
          <a:bodyPr>
            <a:normAutofit fontScale="92500" lnSpcReduction="20000"/>
          </a:bodyPr>
          <a:lstStyle/>
          <a:p>
            <a:r>
              <a:rPr lang="fr-CA" sz="1400" b="1" u="sng" dirty="0"/>
              <a:t>Bloc 74A         option – min. 0 </a:t>
            </a:r>
            <a:r>
              <a:rPr lang="fr-CA" sz="1400" b="1" u="sng" dirty="0" err="1"/>
              <a:t>cr</a:t>
            </a:r>
            <a:r>
              <a:rPr lang="fr-CA" sz="1400" b="1" u="sng" dirty="0"/>
              <a:t>. Max. 6 </a:t>
            </a:r>
            <a:r>
              <a:rPr lang="fr-CA" sz="1400" b="1" u="sng" dirty="0" err="1"/>
              <a:t>cr</a:t>
            </a:r>
            <a:r>
              <a:rPr lang="fr-CA" sz="1400" b="1" u="sng" dirty="0"/>
              <a:t>.</a:t>
            </a:r>
            <a:r>
              <a:rPr lang="fr-CA" sz="1400" b="1" dirty="0"/>
              <a:t>		</a:t>
            </a:r>
            <a:r>
              <a:rPr lang="fr-CA" sz="1400" b="1" u="sng" dirty="0"/>
              <a:t>Bloc 74D            option – min. 0 </a:t>
            </a:r>
            <a:r>
              <a:rPr lang="fr-CA" sz="1400" b="1" u="sng" dirty="0" err="1"/>
              <a:t>cr</a:t>
            </a:r>
            <a:r>
              <a:rPr lang="fr-CA" sz="1400" b="1" u="sng" dirty="0"/>
              <a:t>. Max. 6 </a:t>
            </a:r>
            <a:r>
              <a:rPr lang="fr-CA" sz="1400" b="1" u="sng" dirty="0" err="1"/>
              <a:t>cr</a:t>
            </a:r>
            <a:r>
              <a:rPr lang="fr-CA" sz="1400" b="1" u="sng" dirty="0"/>
              <a:t>.</a:t>
            </a:r>
          </a:p>
          <a:p>
            <a:r>
              <a:rPr lang="fr-CA" sz="1400" dirty="0"/>
              <a:t>BIO 1953       Origine de la diversité du vivant		PHY1901        Mécanique et physique moderne</a:t>
            </a:r>
          </a:p>
          <a:p>
            <a:r>
              <a:rPr lang="fr-CA" sz="1400" dirty="0"/>
              <a:t>BIO 1954    La cellule et l’uniformité du vivant	 	PHY1902                            Électricité et optique</a:t>
            </a:r>
          </a:p>
          <a:p>
            <a:endParaRPr lang="fr-CA" sz="1400" u="sng" dirty="0"/>
          </a:p>
          <a:p>
            <a:r>
              <a:rPr lang="fr-CA" sz="1400" b="1" u="sng" dirty="0"/>
              <a:t>Bloc 74B         option – min. 0 </a:t>
            </a:r>
            <a:r>
              <a:rPr lang="fr-CA" sz="1400" b="1" u="sng" dirty="0" err="1"/>
              <a:t>cr</a:t>
            </a:r>
            <a:r>
              <a:rPr lang="fr-CA" sz="1400" b="1" u="sng" dirty="0"/>
              <a:t>. Max. 6 </a:t>
            </a:r>
            <a:r>
              <a:rPr lang="fr-CA" sz="1400" b="1" u="sng" dirty="0" err="1"/>
              <a:t>cr</a:t>
            </a:r>
            <a:r>
              <a:rPr lang="fr-CA" sz="1400" b="1" u="sng" dirty="0"/>
              <a:t>.</a:t>
            </a:r>
            <a:r>
              <a:rPr lang="fr-CA" sz="1400" b="1" dirty="0"/>
              <a:t>		</a:t>
            </a:r>
            <a:r>
              <a:rPr lang="fr-CA" sz="1400" b="1" u="sng" dirty="0"/>
              <a:t>Bloc 74E             option – min. 0 </a:t>
            </a:r>
            <a:r>
              <a:rPr lang="fr-CA" sz="1400" b="1" u="sng" dirty="0" err="1"/>
              <a:t>cr</a:t>
            </a:r>
            <a:r>
              <a:rPr lang="fr-CA" sz="1400" b="1" u="sng" dirty="0"/>
              <a:t>. Max. 3 </a:t>
            </a:r>
            <a:r>
              <a:rPr lang="fr-CA" sz="1400" b="1" u="sng" dirty="0" err="1"/>
              <a:t>cr</a:t>
            </a:r>
            <a:r>
              <a:rPr lang="fr-CA" sz="1400" b="1" u="sng" dirty="0"/>
              <a:t>.</a:t>
            </a:r>
          </a:p>
          <a:p>
            <a:r>
              <a:rPr lang="fr-CA" sz="1400" dirty="0"/>
              <a:t>CHM 1963                             Chimie générale		PSY1901               Introduction à la psychologie</a:t>
            </a:r>
          </a:p>
          <a:p>
            <a:r>
              <a:rPr lang="fr-CA" sz="1400" dirty="0"/>
              <a:t>CHM 1982                           Chimie organique</a:t>
            </a:r>
          </a:p>
          <a:p>
            <a:endParaRPr lang="fr-CA" sz="1400" b="1" u="sng" dirty="0"/>
          </a:p>
          <a:p>
            <a:r>
              <a:rPr lang="fr-CA" sz="1400" b="1" u="sng" dirty="0"/>
              <a:t>Bloc 74C          option – min. 0 </a:t>
            </a:r>
            <a:r>
              <a:rPr lang="fr-CA" sz="1400" b="1" u="sng" dirty="0" err="1"/>
              <a:t>cr</a:t>
            </a:r>
            <a:r>
              <a:rPr lang="fr-CA" sz="1400" b="1" u="sng" dirty="0"/>
              <a:t>. Max. 9 </a:t>
            </a:r>
            <a:r>
              <a:rPr lang="fr-CA" sz="1400" b="1" u="sng" dirty="0" err="1"/>
              <a:t>cr</a:t>
            </a:r>
            <a:r>
              <a:rPr lang="fr-CA" sz="1400" b="1" u="sng" dirty="0"/>
              <a:t>.</a:t>
            </a:r>
            <a:r>
              <a:rPr lang="fr-CA" sz="1400" b="1" dirty="0"/>
              <a:t>		</a:t>
            </a:r>
            <a:r>
              <a:rPr lang="fr-CA" sz="1400" b="1" u="sng" dirty="0"/>
              <a:t>Bloc 74F             option – min. 0 </a:t>
            </a:r>
            <a:r>
              <a:rPr lang="fr-CA" sz="1400" b="1" u="sng" dirty="0" err="1"/>
              <a:t>cr</a:t>
            </a:r>
            <a:r>
              <a:rPr lang="fr-CA" sz="1400" b="1" u="sng" dirty="0"/>
              <a:t>. Max. 3 </a:t>
            </a:r>
            <a:r>
              <a:rPr lang="fr-CA" sz="1400" b="1" u="sng" dirty="0" err="1"/>
              <a:t>cr</a:t>
            </a:r>
            <a:r>
              <a:rPr lang="fr-CA" sz="1400" b="1" u="sng" dirty="0"/>
              <a:t>.</a:t>
            </a:r>
          </a:p>
          <a:p>
            <a:r>
              <a:rPr lang="fr-CA" sz="1400" dirty="0"/>
              <a:t>MAT1903       	               Calcul différentiel		STT1901       Statistique pour sciences sociales</a:t>
            </a:r>
          </a:p>
          <a:p>
            <a:r>
              <a:rPr lang="fr-CA" sz="1400" dirty="0"/>
              <a:t>MAT1905           Algèbre vectorielle et linéaire		STT1903                       Initiation à la Statistique</a:t>
            </a:r>
          </a:p>
          <a:p>
            <a:r>
              <a:rPr lang="fr-CA" sz="1400" dirty="0"/>
              <a:t>MAT 1923       		    Calcul intégral			</a:t>
            </a:r>
          </a:p>
          <a:p>
            <a:endParaRPr lang="fr-CA" sz="1400" b="1" u="sng" dirty="0"/>
          </a:p>
          <a:p>
            <a:r>
              <a:rPr lang="fr-CA" sz="1400" b="1" dirty="0"/>
              <a:t>						</a:t>
            </a:r>
            <a:r>
              <a:rPr lang="fr-CA" sz="1400" b="1" u="sng" dirty="0"/>
              <a:t>Bloc 74Z	choix– min. 0 </a:t>
            </a:r>
            <a:r>
              <a:rPr lang="fr-CA" sz="1400" b="1" u="sng" dirty="0" err="1"/>
              <a:t>cr</a:t>
            </a:r>
            <a:r>
              <a:rPr lang="fr-CA" sz="1400" b="1" u="sng" dirty="0"/>
              <a:t>. Max. 6 </a:t>
            </a:r>
            <a:r>
              <a:rPr lang="fr-CA" sz="1400" b="1" u="sng" dirty="0" err="1"/>
              <a:t>cr</a:t>
            </a:r>
            <a:r>
              <a:rPr lang="fr-CA" sz="1400" b="1" u="sng" dirty="0"/>
              <a:t>.</a:t>
            </a:r>
            <a:endParaRPr lang="fr-CA" sz="1400" dirty="0"/>
          </a:p>
          <a:p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144070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/>
        <p:txBody>
          <a:bodyPr anchor="ctr">
            <a:normAutofit/>
          </a:bodyPr>
          <a:lstStyle/>
          <a:p>
            <a:pPr marL="447675" indent="-447675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/>
              <a:t>S’adresse principalement aux étudiants qui envisagent de s’inscrire au cours MAT 1903 ou au cours PHY 1901</a:t>
            </a:r>
          </a:p>
          <a:p>
            <a:pPr marL="447675" indent="-447675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/>
              <a:t>Permet de déterminer si vous maîtrisez les notions vous permettant de réussir les cours MAT 1903 et PHY 1901</a:t>
            </a:r>
          </a:p>
          <a:p>
            <a:pPr marL="447675" indent="-447675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/>
              <a:t>Si tel n’est pas le cas, vous pouvez suivre le cours de mise à niveau MAT 1901 - compléments de mathématiques </a:t>
            </a:r>
            <a:br>
              <a:rPr lang="fr-CA" sz="2200" dirty="0"/>
            </a:br>
            <a:r>
              <a:rPr lang="fr-CA" sz="2200" dirty="0"/>
              <a:t>(hors-prog.)</a:t>
            </a:r>
          </a:p>
          <a:p>
            <a:pPr marL="447675" indent="-447675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200" dirty="0"/>
              <a:t>Information sur la page d’accueil du SAFIRE </a:t>
            </a:r>
          </a:p>
          <a:p>
            <a:endParaRPr lang="fr-CA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fr-CA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Test de mathématiques</a:t>
            </a:r>
            <a:endParaRPr lang="fr-CA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592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B_pptUdeM-2017">
  <a:themeElements>
    <a:clrScheme name="GAB-UdeM2017-b">
      <a:dk1>
        <a:srgbClr val="4D4C4A"/>
      </a:dk1>
      <a:lt1>
        <a:srgbClr val="FFFFFF"/>
      </a:lt1>
      <a:dk2>
        <a:srgbClr val="006BB6"/>
      </a:dk2>
      <a:lt2>
        <a:srgbClr val="DBEEFC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A57C38"/>
      </a:hlink>
      <a:folHlink>
        <a:srgbClr val="585758"/>
      </a:folHlink>
    </a:clrScheme>
    <a:fontScheme name="ppt insitutuion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_pptUdeM-2017" id="{75D7DAA2-223F-4754-A153-E554C386799E}" vid="{975636CD-CFED-4A31-901C-C7F2BB9A1551}"/>
    </a:ext>
  </a:extLst>
</a:theme>
</file>

<file path=ppt/theme/theme2.xml><?xml version="1.0" encoding="utf-8"?>
<a:theme xmlns:a="http://schemas.openxmlformats.org/drawingml/2006/main" name="1_GAB_pptUdeM-2017">
  <a:themeElements>
    <a:clrScheme name="GAB-UdeM2017-b">
      <a:dk1>
        <a:srgbClr val="4D4C4A"/>
      </a:dk1>
      <a:lt1>
        <a:srgbClr val="FFFFFF"/>
      </a:lt1>
      <a:dk2>
        <a:srgbClr val="006BB6"/>
      </a:dk2>
      <a:lt2>
        <a:srgbClr val="DBEEFC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A57C38"/>
      </a:hlink>
      <a:folHlink>
        <a:srgbClr val="585758"/>
      </a:folHlink>
    </a:clrScheme>
    <a:fontScheme name="ppt insitutuion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_pptUdeM-2017" id="{75D7DAA2-223F-4754-A153-E554C386799E}" vid="{975636CD-CFED-4A31-901C-C7F2BB9A155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GAB_pptUdeM-2017</Template>
  <TotalTime>6290</TotalTime>
  <Words>1216</Words>
  <Application>Microsoft Office PowerPoint</Application>
  <PresentationFormat>Affichage à l'écran (4:3)</PresentationFormat>
  <Paragraphs>216</Paragraphs>
  <Slides>25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Comic Sans MS</vt:lpstr>
      <vt:lpstr>Symbol</vt:lpstr>
      <vt:lpstr>Verdana</vt:lpstr>
      <vt:lpstr>Wingdings</vt:lpstr>
      <vt:lpstr>GAB_pptUdeM-2017</vt:lpstr>
      <vt:lpstr>1_GAB_pptUdeM-2017</vt:lpstr>
      <vt:lpstr>Document</vt:lpstr>
      <vt:lpstr>Présentation PowerPoint</vt:lpstr>
      <vt:lpstr>Présentation PowerPoint</vt:lpstr>
      <vt:lpstr>Déroulement de la présentation</vt:lpstr>
      <vt:lpstr>Programme « Compléments de formation »</vt:lpstr>
      <vt:lpstr>Programme « Compléments de formation »</vt:lpstr>
      <vt:lpstr>Compléments de Formation</vt:lpstr>
      <vt:lpstr>Choix de cours</vt:lpstr>
      <vt:lpstr>Choix de cours</vt:lpstr>
      <vt:lpstr>Test de mathématiques</vt:lpstr>
      <vt:lpstr>Choix de cours et inscription dans Synchro</vt:lpstr>
      <vt:lpstr>Charge de travail</vt:lpstr>
      <vt:lpstr>Charge de travail</vt:lpstr>
      <vt:lpstr>Ressources d’appui</vt:lpstr>
      <vt:lpstr>Ressources d’appui</vt:lpstr>
      <vt:lpstr>Évaluations et normes de succès  </vt:lpstr>
      <vt:lpstr>Examens</vt:lpstr>
      <vt:lpstr>Examens</vt:lpstr>
      <vt:lpstr>Évaluations et normes de succès  </vt:lpstr>
      <vt:lpstr>Évaluations et normes de succès  </vt:lpstr>
      <vt:lpstr>Dates à retenir</vt:lpstr>
      <vt:lpstr>Dates à retenir – Hiver 2024</vt:lpstr>
      <vt:lpstr>Dates à retenir – Hiver 2024</vt:lpstr>
      <vt:lpstr>Dates à retenir – Hiver 2024</vt:lpstr>
      <vt:lpstr>Des questions : communiquez avec le SAFIRE </vt:lpstr>
      <vt:lpstr>Présentation PowerPoint</vt:lpstr>
    </vt:vector>
  </TitlesOfParts>
  <Company>Universite de Montreal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Calvet Hélène</dc:creator>
  <cp:lastModifiedBy>Nadège Brulé</cp:lastModifiedBy>
  <cp:revision>340</cp:revision>
  <cp:lastPrinted>2018-03-20T13:09:04Z</cp:lastPrinted>
  <dcterms:created xsi:type="dcterms:W3CDTF">2017-08-30T19:02:13Z</dcterms:created>
  <dcterms:modified xsi:type="dcterms:W3CDTF">2023-12-12T13:03:18Z</dcterms:modified>
</cp:coreProperties>
</file>