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411" r:id="rId4"/>
    <p:sldId id="412" r:id="rId5"/>
    <p:sldId id="413" r:id="rId6"/>
    <p:sldId id="397" r:id="rId7"/>
    <p:sldId id="398" r:id="rId8"/>
    <p:sldId id="372" r:id="rId9"/>
    <p:sldId id="406" r:id="rId10"/>
    <p:sldId id="421" r:id="rId11"/>
    <p:sldId id="422" r:id="rId12"/>
    <p:sldId id="425" r:id="rId13"/>
    <p:sldId id="426" r:id="rId14"/>
    <p:sldId id="418" r:id="rId15"/>
    <p:sldId id="384" r:id="rId16"/>
    <p:sldId id="385" r:id="rId17"/>
    <p:sldId id="382" r:id="rId18"/>
    <p:sldId id="380" r:id="rId19"/>
    <p:sldId id="346" r:id="rId20"/>
    <p:sldId id="347" r:id="rId21"/>
    <p:sldId id="331" r:id="rId22"/>
    <p:sldId id="362" r:id="rId23"/>
    <p:sldId id="363" r:id="rId24"/>
    <p:sldId id="351" r:id="rId25"/>
    <p:sldId id="335" r:id="rId26"/>
    <p:sldId id="408" r:id="rId27"/>
    <p:sldId id="409" r:id="rId28"/>
    <p:sldId id="387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7"/>
            <p14:sldId id="259"/>
            <p14:sldId id="411"/>
            <p14:sldId id="412"/>
            <p14:sldId id="413"/>
            <p14:sldId id="397"/>
            <p14:sldId id="398"/>
            <p14:sldId id="372"/>
            <p14:sldId id="406"/>
            <p14:sldId id="421"/>
            <p14:sldId id="422"/>
            <p14:sldId id="425"/>
            <p14:sldId id="426"/>
            <p14:sldId id="418"/>
            <p14:sldId id="384"/>
            <p14:sldId id="385"/>
            <p14:sldId id="382"/>
            <p14:sldId id="380"/>
            <p14:sldId id="346"/>
            <p14:sldId id="347"/>
            <p14:sldId id="331"/>
            <p14:sldId id="362"/>
            <p14:sldId id="363"/>
            <p14:sldId id="351"/>
            <p14:sldId id="335"/>
            <p14:sldId id="408"/>
            <p14:sldId id="409"/>
            <p14:sldId id="387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lle Marie" initials="AM" lastIdx="1" clrIdx="0">
    <p:extLst>
      <p:ext uri="{19B8F6BF-5375-455C-9EA6-DF929625EA0E}">
        <p15:presenceInfo xmlns:p15="http://schemas.microsoft.com/office/powerpoint/2012/main" userId="S-1-5-21-2046442738-783573707-16515117-12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6354C-4147-4E8B-A577-6AA9BE2FF705}" v="1" dt="2023-08-18T20:18:52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4" y="1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2023-12-14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4" y="1"/>
            <a:ext cx="3043343" cy="467072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2023-12-14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5" rIns="93310" bIns="46655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0" tIns="46655" rIns="93310" bIns="4665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pic>
        <p:nvPicPr>
          <p:cNvPr id="9" name="logoUdeM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56" y="3877927"/>
            <a:ext cx="2122744" cy="594000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8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3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pic>
        <p:nvPicPr>
          <p:cNvPr id="9" name="logoUdeM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logoUde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5" y="1763075"/>
            <a:ext cx="2381643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1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pic>
        <p:nvPicPr>
          <p:cNvPr id="9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logoUdeM-fo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" y="6039126"/>
            <a:ext cx="2919663" cy="816999"/>
          </a:xfrm>
          <a:prstGeom prst="rect">
            <a:avLst/>
          </a:prstGeom>
        </p:spPr>
      </p:pic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 - texte-à-gauche - fonc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-bleu fonce"/>
          <p:cNvSpPr/>
          <p:nvPr/>
        </p:nvSpPr>
        <p:spPr>
          <a:xfrm>
            <a:off x="0" y="0"/>
            <a:ext cx="24054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8" name="logoUdeM-droit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8" y="6033367"/>
            <a:ext cx="2204312" cy="822432"/>
          </a:xfrm>
          <a:prstGeom prst="rect">
            <a:avLst/>
          </a:prstGeom>
        </p:spPr>
      </p:pic>
      <p:pic>
        <p:nvPicPr>
          <p:cNvPr id="12" name="logoUdeM-gauch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" y="6031399"/>
            <a:ext cx="2209584" cy="824400"/>
          </a:xfrm>
          <a:prstGeom prst="rect">
            <a:avLst/>
          </a:prstGeom>
        </p:spPr>
      </p:pic>
      <p:sp>
        <p:nvSpPr>
          <p:cNvPr id="11" name="Espace réservé du graphique 10"/>
          <p:cNvSpPr>
            <a:spLocks noGrp="1"/>
          </p:cNvSpPr>
          <p:nvPr>
            <p:ph type="chart" sz="quarter" idx="11"/>
          </p:nvPr>
        </p:nvSpPr>
        <p:spPr>
          <a:xfrm>
            <a:off x="2868989" y="552451"/>
            <a:ext cx="6017049" cy="509360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  <a:endParaRPr lang="fr-CA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57175" y="552451"/>
            <a:ext cx="1890713" cy="5478948"/>
          </a:xfrm>
        </p:spPr>
        <p:txBody>
          <a:bodyPr/>
          <a:lstStyle>
            <a:lvl1pPr marL="0" indent="0">
              <a:spcBef>
                <a:spcPts val="1350"/>
              </a:spcBef>
              <a:buNone/>
              <a:defRPr sz="4050">
                <a:solidFill>
                  <a:schemeClr val="accent2"/>
                </a:solidFill>
              </a:defRPr>
            </a:lvl1pPr>
            <a:lvl2pPr marL="128588" indent="0">
              <a:spcAft>
                <a:spcPts val="900"/>
              </a:spcAft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numéro de diapositive 3" hidden="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41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2023-12-14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gris - Titre et sous-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1C2808A-546C-4769-A705-569C1FE5B858}" type="datetime1">
              <a:rPr lang="fr-CA" smtClean="0"/>
              <a:t>2023-12-14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0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gris - Titre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0" y="2908383"/>
            <a:ext cx="5968050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5537000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48000"/>
            <a:ext cx="5967101" cy="3808125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</p:spTree>
    <p:extLst>
      <p:ext uri="{BB962C8B-B14F-4D97-AF65-F5344CB8AC3E}">
        <p14:creationId xmlns:p14="http://schemas.microsoft.com/office/powerpoint/2010/main" val="35735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6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0" name="logoUde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6039126"/>
            <a:ext cx="2919663" cy="816999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12" name="logoUdeM-fond p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2023-12-14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02" r:id="rId4"/>
    <p:sldLayoutId id="2147483703" r:id="rId5"/>
    <p:sldLayoutId id="2147483722" r:id="rId6"/>
    <p:sldLayoutId id="2147483730" r:id="rId7"/>
    <p:sldLayoutId id="2147483734" r:id="rId8"/>
    <p:sldLayoutId id="2147483744" r:id="rId9"/>
    <p:sldLayoutId id="2147483728" r:id="rId10"/>
    <p:sldLayoutId id="2147483731" r:id="rId11"/>
    <p:sldLayoutId id="2147483681" r:id="rId12"/>
    <p:sldLayoutId id="2147483723" r:id="rId13"/>
    <p:sldLayoutId id="2147483724" r:id="rId14"/>
    <p:sldLayoutId id="2147483725" r:id="rId15"/>
    <p:sldLayoutId id="2147483727" r:id="rId16"/>
    <p:sldLayoutId id="2147483738" r:id="rId17"/>
    <p:sldLayoutId id="2147483691" r:id="rId18"/>
    <p:sldLayoutId id="2147483732" r:id="rId19"/>
    <p:sldLayoutId id="2147483736" r:id="rId20"/>
    <p:sldLayoutId id="2147483742" r:id="rId21"/>
    <p:sldLayoutId id="2147483743" r:id="rId22"/>
    <p:sldLayoutId id="2147483740" r:id="rId23"/>
    <p:sldLayoutId id="2147483741" r:id="rId24"/>
    <p:sldLayoutId id="2147483733" r:id="rId25"/>
    <p:sldLayoutId id="2147483737" r:id="rId26"/>
    <p:sldLayoutId id="2147483695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.umontreal.ca/programmes/baccalaureat-4-ans-en-sciences-humaines-et-sociales/structure-du-program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.umontreal.ca/programmes/baccalaureat-4-ans-en-arts-et-lettres/structure-du-program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ac4ans@umontreal.ca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vieetudiante.umontreal.ca/sante-bien-etre/soutien-psychologique" TargetMode="External"/><Relationship Id="rId3" Type="http://schemas.openxmlformats.org/officeDocument/2006/relationships/hyperlink" Target="https://vieetudiante.umontreal.ca/a-propos/service/soutien-apprentissage" TargetMode="External"/><Relationship Id="rId7" Type="http://schemas.openxmlformats.org/officeDocument/2006/relationships/hyperlink" Target="https://vieetudiante.umontreal.ca/a-propos/service/bureau-francais-etudes" TargetMode="External"/><Relationship Id="rId2" Type="http://schemas.openxmlformats.org/officeDocument/2006/relationships/hyperlink" Target="https://vieetudiante.umontreal.c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ieetudiante.umontreal.ca/a-propos/service/soutien-etudiants-situation-handicap" TargetMode="External"/><Relationship Id="rId5" Type="http://schemas.openxmlformats.org/officeDocument/2006/relationships/hyperlink" Target="https://vieetudiante.umontreal.ca/a-propos/service/information-scolaire-professionnelle" TargetMode="External"/><Relationship Id="rId10" Type="http://schemas.openxmlformats.org/officeDocument/2006/relationships/hyperlink" Target="https://vieetudiante.umontreal.ca/a-propos/service/soutien-communaute-etudiante-internationale" TargetMode="External"/><Relationship Id="rId4" Type="http://schemas.openxmlformats.org/officeDocument/2006/relationships/hyperlink" Target="https://vieetudiante.umontreal.ca/a-propos/service/orientation-scolaire-professionnelle" TargetMode="External"/><Relationship Id="rId9" Type="http://schemas.openxmlformats.org/officeDocument/2006/relationships/hyperlink" Target="https://vieetudiante.umontreal.ca/a-propos/service/aide-financiere-bours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.umontreal.ca/programmes/baccalaureat-4-ans-en-sciences-naturelles-et-formelles/structure-du-program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afire.umontreal.ca/public/FAS/safire/Documents/info_test_MAT_avril23.pd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16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217107"/>
            <a:ext cx="7722576" cy="32932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Structure de la 1</a:t>
            </a:r>
            <a:r>
              <a:rPr lang="fr-CA" sz="1600" b="1" baseline="30000" dirty="0"/>
              <a:t>ère</a:t>
            </a:r>
            <a:r>
              <a:rPr lang="fr-CA" sz="1600" b="1" dirty="0"/>
              <a:t> année </a:t>
            </a:r>
            <a:r>
              <a:rPr lang="fr-CA" sz="1600" dirty="0"/>
              <a:t>(10 cours de 3 crédits) </a:t>
            </a:r>
          </a:p>
          <a:p>
            <a:pPr algn="ctr"/>
            <a:r>
              <a:rPr lang="fr-CA" sz="1600" dirty="0">
                <a:solidFill>
                  <a:srgbClr val="FF0000"/>
                </a:solidFill>
              </a:rPr>
              <a:t>Sciences humaines et sociales</a:t>
            </a:r>
          </a:p>
          <a:p>
            <a:pPr algn="ctr"/>
            <a:endParaRPr lang="fr-CA" sz="1600" dirty="0">
              <a:solidFill>
                <a:srgbClr val="FF0000"/>
              </a:solidFill>
            </a:endParaRPr>
          </a:p>
          <a:p>
            <a:r>
              <a:rPr lang="fr-CA" sz="1600" b="1" dirty="0"/>
              <a:t>Au tronc commun, s’ajoute un segment propre à chacune des 10 orientations.</a:t>
            </a:r>
          </a:p>
          <a:p>
            <a:endParaRPr lang="fr-CA" sz="1600" b="1" dirty="0"/>
          </a:p>
          <a:p>
            <a:r>
              <a:rPr lang="fr-CA" sz="1600" b="1" dirty="0"/>
              <a:t>Ce segment comprend 6 cours obligatoires ou à option.</a:t>
            </a:r>
          </a:p>
          <a:p>
            <a:endParaRPr lang="fr-CA" sz="1600" b="1" dirty="0"/>
          </a:p>
          <a:p>
            <a:r>
              <a:rPr lang="fr-CA" sz="1600" dirty="0"/>
              <a:t>Pour connaître les cours propres à l’orientation que vous avez choisi, consultez :</a:t>
            </a:r>
          </a:p>
          <a:p>
            <a:r>
              <a:rPr lang="fr-CA" sz="1600" dirty="0">
                <a:hlinkClick r:id="rId3"/>
              </a:rPr>
              <a:t>https://admission.umontreal.ca/programmes/baccalaureat-4-ans-en-sciences-humaines-et-sociales/structure-du-programme/</a:t>
            </a:r>
            <a:r>
              <a:rPr lang="fr-CA" sz="1600" dirty="0"/>
              <a:t> </a:t>
            </a:r>
          </a:p>
          <a:p>
            <a:pPr algn="ctr"/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753644" y="1851048"/>
            <a:ext cx="7558" cy="36605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Inscription aux segments 70 ou 71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dirty="0"/>
              <a:t>Avant de vous inscrire à des cours, vous devez vérifier dans le Centre étudiant l’orientation retenue.</a:t>
            </a:r>
          </a:p>
          <a:p>
            <a:r>
              <a:rPr lang="fr-CA" dirty="0"/>
              <a:t>Segment 70 : Anthropologie, Communication et politique, Économie et politique, Géographie environnementale, Psychologie et sociologie, Science politique, Science politique et philosophie, Sociologie.</a:t>
            </a:r>
          </a:p>
          <a:p>
            <a:r>
              <a:rPr lang="fr-CA" dirty="0"/>
              <a:t>Segment 71 : Sciences économiques, Démographie et statistique</a:t>
            </a:r>
          </a:p>
          <a:p>
            <a:endParaRPr lang="fr-CA" dirty="0"/>
          </a:p>
          <a:p>
            <a:r>
              <a:rPr lang="fr-CA" dirty="0"/>
              <a:t>Selon le segment retenu, l’offre de cours peut varier (voir diapositives suivantes).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2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217107"/>
            <a:ext cx="7722576" cy="32932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Structure de la 1</a:t>
            </a:r>
            <a:r>
              <a:rPr lang="fr-CA" sz="1600" b="1" baseline="30000" dirty="0"/>
              <a:t>ère</a:t>
            </a:r>
            <a:r>
              <a:rPr lang="fr-CA" sz="1600" b="1" dirty="0"/>
              <a:t> année </a:t>
            </a:r>
            <a:r>
              <a:rPr lang="fr-CA" sz="1600" dirty="0"/>
              <a:t>(10 cours de 3 crédits)</a:t>
            </a:r>
          </a:p>
          <a:p>
            <a:pPr algn="ctr"/>
            <a:r>
              <a:rPr lang="fr-CA" sz="1600" dirty="0">
                <a:solidFill>
                  <a:srgbClr val="FF0000"/>
                </a:solidFill>
              </a:rPr>
              <a:t>Arts et lettres</a:t>
            </a:r>
          </a:p>
          <a:p>
            <a:pPr algn="ctr"/>
            <a:endParaRPr lang="fr-CA" sz="1600" dirty="0"/>
          </a:p>
          <a:p>
            <a:r>
              <a:rPr lang="fr-CA" sz="1600" b="1" dirty="0"/>
              <a:t>Au tronc commun, s’ajoute un segment propre à chacune des 14 orientations.</a:t>
            </a:r>
          </a:p>
          <a:p>
            <a:endParaRPr lang="fr-CA" sz="1600" b="1" dirty="0"/>
          </a:p>
          <a:p>
            <a:r>
              <a:rPr lang="fr-CA" sz="1600" b="1" dirty="0"/>
              <a:t>Ce segment comprend de 0 à 4 cours à option.</a:t>
            </a:r>
          </a:p>
          <a:p>
            <a:endParaRPr lang="fr-CA" sz="1600" b="1" dirty="0"/>
          </a:p>
          <a:p>
            <a:r>
              <a:rPr lang="fr-CA" sz="1600" dirty="0"/>
              <a:t>Pour connaître les cours propres à l’orientation que vous avez choisi, consultez : </a:t>
            </a:r>
            <a:r>
              <a:rPr lang="fr-CA" sz="1600" dirty="0">
                <a:hlinkClick r:id="rId3"/>
              </a:rPr>
              <a:t>https://admission.umontreal.ca/programmes/baccalaureat-4-ans-en-arts-et-lettres/structure-du-programme/</a:t>
            </a:r>
            <a:r>
              <a:rPr lang="fr-CA" sz="1600" dirty="0"/>
              <a:t> </a:t>
            </a:r>
          </a:p>
          <a:p>
            <a:pPr algn="ctr"/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753644" y="1851048"/>
            <a:ext cx="7558" cy="36605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Inscription aux segments 70, 71, 72 ou 73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Avant de vous inscrire à des cours, vous devez vérifier dans le Centre étudiant l’orientation retenue.</a:t>
            </a:r>
          </a:p>
          <a:p>
            <a:r>
              <a:rPr lang="fr-CA" dirty="0"/>
              <a:t>Segment 70 : Études allemandes</a:t>
            </a:r>
          </a:p>
          <a:p>
            <a:r>
              <a:rPr lang="fr-CA" dirty="0"/>
              <a:t>Segment 71 : Études allemandes et histoire</a:t>
            </a:r>
          </a:p>
          <a:p>
            <a:r>
              <a:rPr lang="fr-CA" dirty="0"/>
              <a:t>Segment 72 : Études anglaises</a:t>
            </a:r>
          </a:p>
          <a:p>
            <a:r>
              <a:rPr lang="fr-CA" dirty="0"/>
              <a:t>Segment 73 : Études hispaniques</a:t>
            </a:r>
          </a:p>
          <a:p>
            <a:r>
              <a:rPr lang="fr-CA" dirty="0"/>
              <a:t>Segment 74 : Études asiatiques, Études classiques, Études classiques et anthropologie, Études religieuses, Histoire, Histoire de l’art, Histoire et études classiques, Littérature comparée, Philosophie, Philosophie et études classiques.</a:t>
            </a:r>
          </a:p>
          <a:p>
            <a:endParaRPr lang="fr-CA" dirty="0"/>
          </a:p>
          <a:p>
            <a:r>
              <a:rPr lang="fr-CA" dirty="0"/>
              <a:t>Selon le segment retenu, l’offre de cours peut varier (voir diapositives suivantes).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55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447801"/>
            <a:ext cx="8337682" cy="4810124"/>
          </a:xfrm>
        </p:spPr>
        <p:txBody>
          <a:bodyPr anchor="ctr">
            <a:normAutofit/>
          </a:bodyPr>
          <a:lstStyle/>
          <a:p>
            <a:pPr>
              <a:buClr>
                <a:schemeClr val="tx1"/>
              </a:buClr>
            </a:pPr>
            <a:r>
              <a:rPr lang="fr-CA" b="1" dirty="0"/>
              <a:t>COURS OBLIGATOIRES</a:t>
            </a:r>
            <a:endParaRPr lang="fr-CA" dirty="0"/>
          </a:p>
          <a:p>
            <a:pPr>
              <a:buClr>
                <a:schemeClr val="tx1"/>
              </a:buClr>
            </a:pPr>
            <a:endParaRPr lang="fr-CA" dirty="0"/>
          </a:p>
          <a:p>
            <a:pPr>
              <a:buClr>
                <a:schemeClr val="tx1"/>
              </a:buClr>
            </a:pPr>
            <a:r>
              <a:rPr lang="fr-CA" b="1" dirty="0"/>
              <a:t>COURS À OPTION :</a:t>
            </a:r>
            <a:endParaRPr lang="fr-CA" dirty="0"/>
          </a:p>
          <a:p>
            <a:pPr marL="450850">
              <a:spcBef>
                <a:spcPts val="0"/>
              </a:spcBef>
              <a:buClr>
                <a:schemeClr val="tx1"/>
              </a:buClr>
            </a:pPr>
            <a:r>
              <a:rPr lang="fr-C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Minimum et maximum à respecter dans chaque bloc </a:t>
            </a:r>
          </a:p>
          <a:p>
            <a:pPr marL="450850">
              <a:spcBef>
                <a:spcPts val="0"/>
              </a:spcBef>
              <a:buClr>
                <a:schemeClr val="tx1"/>
              </a:buClr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Résultats sont contributifs à la moyenne cumulative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r-CA" b="1" dirty="0"/>
              <a:t>COURS HORS PROGRAMME </a:t>
            </a:r>
            <a:r>
              <a:rPr lang="fr-CA" dirty="0"/>
              <a:t>(6 crédits maximum) </a:t>
            </a:r>
            <a:r>
              <a:rPr lang="fr-CA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fr-CA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0850">
              <a:spcBef>
                <a:spcPts val="0"/>
              </a:spcBef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Formulaire à compléter</a:t>
            </a:r>
          </a:p>
          <a:p>
            <a:pPr marL="450850">
              <a:spcBef>
                <a:spcPts val="0"/>
              </a:spcBef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Cours de niveau universitaire</a:t>
            </a:r>
          </a:p>
          <a:p>
            <a:pPr marL="450850">
              <a:spcBef>
                <a:spcPts val="0"/>
              </a:spcBef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Autorisés au dernier trimestre (minimum 24 crédits réussis)</a:t>
            </a:r>
          </a:p>
          <a:p>
            <a:pPr marL="450850">
              <a:spcBef>
                <a:spcPts val="0"/>
              </a:spcBef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Résultats sont NON contributifs à la moyenne cumulative</a:t>
            </a:r>
          </a:p>
          <a:p>
            <a:pPr marL="450850">
              <a:spcBef>
                <a:spcPts val="0"/>
              </a:spcBef>
            </a:pPr>
            <a:r>
              <a:rPr lang="fr-CA" dirty="0">
                <a:ea typeface="Verdana" panose="020B0604030504040204" pitchFamily="34" charset="0"/>
                <a:cs typeface="Verdana" panose="020B0604030504040204" pitchFamily="34" charset="0"/>
              </a:rPr>
              <a:t>	Peuvent ensuite être transférés au programme de spécialisation</a:t>
            </a:r>
          </a:p>
          <a:p>
            <a:pPr marL="714375" indent="-263525">
              <a:buFont typeface="Arial" panose="020B0604020202020204" pitchFamily="34" charset="0"/>
              <a:buChar char="•"/>
            </a:pPr>
            <a:endParaRPr lang="fr-CA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098" y="172894"/>
            <a:ext cx="9144000" cy="900751"/>
          </a:xfrm>
        </p:spPr>
        <p:txBody>
          <a:bodyPr anchor="ctr">
            <a:no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Choix de cours et désignations d’exigence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41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944600"/>
          </a:xfrm>
        </p:spPr>
        <p:txBody>
          <a:bodyPr anchor="t">
            <a:normAutofit/>
          </a:bodyPr>
          <a:lstStyle/>
          <a:p>
            <a:r>
              <a:rPr lang="fr-CA" sz="2000" b="1" dirty="0"/>
              <a:t>1</a:t>
            </a:r>
            <a:r>
              <a:rPr lang="fr-CA" sz="2000" b="1" baseline="30000" dirty="0"/>
              <a:t>ère</a:t>
            </a:r>
            <a:r>
              <a:rPr lang="fr-CA" sz="2000" b="1" dirty="0"/>
              <a:t> étape : choix du trimestre et recherche de cours</a:t>
            </a:r>
          </a:p>
          <a:p>
            <a:pPr lvl="0"/>
            <a:r>
              <a:rPr lang="fr-CA" dirty="0"/>
              <a:t>À partir de la page d’accueil du Centre étudiant, sélectionnez « Inscription » dans la liste de liens de gauche;</a:t>
            </a:r>
          </a:p>
          <a:p>
            <a:pPr lvl="0"/>
            <a:r>
              <a:rPr lang="fr-CA" dirty="0"/>
              <a:t>Sélectionnez le trimestre, l’année et le cheminement et cliquez sur « Continuer »;</a:t>
            </a:r>
          </a:p>
          <a:p>
            <a:pPr lvl="0"/>
            <a:r>
              <a:rPr lang="fr-CA" dirty="0"/>
              <a:t>Par défaut, la case « </a:t>
            </a:r>
            <a:r>
              <a:rPr lang="fr-CA" b="1" dirty="0"/>
              <a:t>Vos cours </a:t>
            </a:r>
            <a:r>
              <a:rPr lang="fr-CA" b="1" dirty="0" err="1"/>
              <a:t>oblig</a:t>
            </a:r>
            <a:r>
              <a:rPr lang="fr-CA" b="1" dirty="0"/>
              <a:t>. et à option</a:t>
            </a:r>
            <a:r>
              <a:rPr lang="fr-CA" dirty="0"/>
              <a:t> » est sélectionnée. La recherche s’effectuera uniquement sur les cours obligatoires ou à option de votre programme d’études.</a:t>
            </a:r>
          </a:p>
          <a:p>
            <a:pPr marL="447675"/>
            <a:endParaRPr lang="fr-CA" dirty="0"/>
          </a:p>
          <a:p>
            <a:pPr marL="447675" indent="-447675"/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Choix de cours et inscription dans Synchro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/>
          <p:nvPr/>
        </p:nvPicPr>
        <p:blipFill rotWithShape="1">
          <a:blip r:embed="rId2"/>
          <a:srcRect t="37097" b="32712"/>
          <a:stretch/>
        </p:blipFill>
        <p:spPr>
          <a:xfrm>
            <a:off x="506776" y="4395730"/>
            <a:ext cx="7910111" cy="22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233889"/>
            <a:ext cx="8337682" cy="5464366"/>
          </a:xfrm>
        </p:spPr>
        <p:txBody>
          <a:bodyPr anchor="t">
            <a:normAutofit/>
          </a:bodyPr>
          <a:lstStyle/>
          <a:p>
            <a:r>
              <a:rPr lang="fr-CA" sz="2000" b="1" dirty="0"/>
              <a:t>2</a:t>
            </a:r>
            <a:r>
              <a:rPr lang="fr-CA" sz="2000" b="1" baseline="30000" dirty="0"/>
              <a:t>e</a:t>
            </a:r>
            <a:r>
              <a:rPr lang="fr-CA" sz="2000" b="1" dirty="0"/>
              <a:t> étape : choix de cours et inscription</a:t>
            </a:r>
          </a:p>
          <a:p>
            <a:pPr lvl="0"/>
            <a:r>
              <a:rPr lang="fr-CA" dirty="0"/>
              <a:t>Appuyez sur le bouton « Rechercher » ; la liste des cours pour le trimestre sélectionné s’affichera.</a:t>
            </a:r>
          </a:p>
          <a:p>
            <a:r>
              <a:rPr lang="fr-CA" dirty="0"/>
              <a:t>Seul le premier bloc disponible s’ouvrira. Pour voir tous les cours offerts au trimestre, il faut développer chaque bloc en utilisant la flèche verte ou le bouton « Afficher détails … ». </a:t>
            </a:r>
          </a:p>
          <a:p>
            <a:r>
              <a:rPr lang="fr-CA" dirty="0"/>
              <a:t>Sélectionnez un cours qui n’est pas </a:t>
            </a:r>
            <a:r>
              <a:rPr lang="fr-CA" i="1" dirty="0"/>
              <a:t>utilisé</a:t>
            </a:r>
            <a:r>
              <a:rPr lang="fr-CA" dirty="0"/>
              <a:t>, </a:t>
            </a:r>
            <a:r>
              <a:rPr lang="fr-CA" i="1" dirty="0"/>
              <a:t>en cours</a:t>
            </a:r>
            <a:r>
              <a:rPr lang="fr-CA" dirty="0"/>
              <a:t> ou </a:t>
            </a:r>
            <a:r>
              <a:rPr lang="fr-CA" i="1" dirty="0"/>
              <a:t>planifié</a:t>
            </a:r>
            <a:r>
              <a:rPr lang="fr-CA" dirty="0"/>
              <a:t> en cliquant directement sur le titre du cours ;</a:t>
            </a:r>
          </a:p>
          <a:p>
            <a:pPr lvl="0"/>
            <a:r>
              <a:rPr lang="fr-CA" dirty="0"/>
              <a:t>Vérifiez l’horaire et le statut du cours puis, appuyez sur « Sélectionner »;</a:t>
            </a:r>
            <a:br>
              <a:rPr lang="fr-CA" dirty="0"/>
            </a:br>
            <a:r>
              <a:rPr lang="fr-CA" dirty="0"/>
              <a:t>Si le cours choisi comporte différents types d’activités (ex. : TH, TP, LAB), vous serez dirigé vers une page vous permettant de choisir les sections qui y sont associées.</a:t>
            </a:r>
          </a:p>
          <a:p>
            <a:r>
              <a:rPr lang="fr-CA" dirty="0"/>
              <a:t>Faites la sélection de(s) section(s) associée(s) et appuyez sur « Suivant » ; le cours est ajouté au panier. Une fois vos cours obligatoires ou à option choisis, cliquez sur « Étape 2 de 3 » et « Fin inscription » pour confirmer votre transaction. L’état de votre inscription s’affichera.</a:t>
            </a:r>
          </a:p>
          <a:p>
            <a:pPr lvl="0"/>
            <a:endParaRPr lang="fr-CA" dirty="0"/>
          </a:p>
          <a:p>
            <a:pPr marL="447675" indent="-447675"/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Choix de cours et inscription dans Synchro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 anchor="t">
            <a:normAutofit/>
          </a:bodyPr>
          <a:lstStyle/>
          <a:p>
            <a:r>
              <a:rPr lang="fr-CA" b="1" dirty="0"/>
              <a:t>Charge de travail hebdomadaire (pour un cours):</a:t>
            </a: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dirty="0"/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3 heures par semaine en classe (théorie), auxquelles s’ajoutent parfois       1 ou 2 heures de travaux pratiques (cours MAT, CHM, PHY)</a:t>
            </a:r>
          </a:p>
          <a:p>
            <a:pPr marL="447675" indent="-447675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dirty="0"/>
              <a:t>Travail individuel (4-6 heures)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dirty="0"/>
              <a:t>Chaque cours correspond à 9 heures de travail par semaine en moyenne</a:t>
            </a:r>
          </a:p>
          <a:p>
            <a:endParaRPr lang="fr-CA" dirty="0"/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dirty="0"/>
              <a:t>4 cours : 36 heures / semaine </a:t>
            </a: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fr-CA" dirty="0"/>
              <a:t>5 cours : 45 heures / semaine</a:t>
            </a:r>
          </a:p>
          <a:p>
            <a:pPr marL="447675" indent="-447675"/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Charge de travail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94" y="4240963"/>
            <a:ext cx="2531683" cy="1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402841" y="1585383"/>
            <a:ext cx="8227592" cy="4311564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Pour réussir la 1</a:t>
            </a:r>
            <a:r>
              <a:rPr lang="fr-CA" sz="2000" baseline="30000" dirty="0">
                <a:solidFill>
                  <a:schemeClr val="tx1">
                    <a:lumMod val="50000"/>
                  </a:schemeClr>
                </a:solidFill>
              </a:rPr>
              <a:t>ère</a:t>
            </a: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 année du Baccalauréat 4 ans, vous devez réussir les 10 cours de la 1</a:t>
            </a:r>
            <a:r>
              <a:rPr lang="fr-CA" sz="2000" baseline="30000" dirty="0">
                <a:solidFill>
                  <a:schemeClr val="tx1">
                    <a:lumMod val="50000"/>
                  </a:schemeClr>
                </a:solidFill>
              </a:rPr>
              <a:t>ère</a:t>
            </a: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 année avec une moyenne cumulative </a:t>
            </a:r>
            <a:r>
              <a:rPr lang="fr-CA" sz="2000" b="1" dirty="0">
                <a:solidFill>
                  <a:schemeClr val="tx1">
                    <a:lumMod val="50000"/>
                  </a:schemeClr>
                </a:solidFill>
              </a:rPr>
              <a:t>≥ 2,0 (1,950) </a:t>
            </a:r>
          </a:p>
          <a:p>
            <a:pPr>
              <a:buClr>
                <a:schemeClr val="accent4"/>
              </a:buClr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Vous avez 4 trimestres consécutifs, incluant le trimestre d’été, pour compléter la première année du bac 4 ans.</a:t>
            </a:r>
          </a:p>
          <a:p>
            <a:pPr>
              <a:buClr>
                <a:schemeClr val="tx1"/>
              </a:buClr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Vous pourrez ensuite débuter le programme propre à votre orientation.</a:t>
            </a:r>
          </a:p>
          <a:p>
            <a:pPr>
              <a:buClr>
                <a:schemeClr val="accent4"/>
              </a:buClr>
            </a:pPr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</a:pPr>
            <a:endParaRPr lang="fr-CA" sz="24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accent4"/>
              </a:buClr>
            </a:pPr>
            <a:endParaRPr lang="fr-CA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/>
              </a:buClr>
            </a:pPr>
            <a:endParaRPr lang="fr-CA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/>
              </a:buClr>
            </a:pPr>
            <a:endParaRPr lang="fr-CA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/>
              </a:buClr>
            </a:pPr>
            <a:endParaRPr lang="fr-CA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chemeClr val="accent4"/>
              </a:buClr>
            </a:pPr>
            <a:endParaRPr lang="fr-CA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Évaluations et normes de succès 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180474" y="1347537"/>
            <a:ext cx="8843209" cy="5310958"/>
          </a:xfrm>
        </p:spPr>
        <p:txBody>
          <a:bodyPr anchor="t">
            <a:normAutofit fontScale="92500" lnSpcReduction="10000"/>
          </a:bodyPr>
          <a:lstStyle/>
          <a:p>
            <a:pPr>
              <a:buClr>
                <a:schemeClr val="accent4"/>
              </a:buClr>
            </a:pPr>
            <a:endParaRPr lang="fr-CA" sz="2600" b="1" dirty="0"/>
          </a:p>
          <a:p>
            <a:pPr>
              <a:buClr>
                <a:schemeClr val="accent4"/>
              </a:buClr>
            </a:pPr>
            <a:r>
              <a:rPr lang="fr-CA" sz="2600" b="1" dirty="0"/>
              <a:t>Absence à un examen pour motif valable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6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Motif valable : une raison indépendante de votre volonté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Remplir le formulaire d’avis d’absence à un examen</a:t>
            </a:r>
          </a:p>
          <a:p>
            <a:pPr marL="989263" lvl="1" indent="-449263">
              <a:spcBef>
                <a:spcPts val="0"/>
              </a:spcBef>
              <a:buClr>
                <a:schemeClr val="tx1"/>
              </a:buClr>
            </a:pPr>
            <a:r>
              <a:rPr lang="fr-CA" sz="2400" dirty="0"/>
              <a:t>(disponible à la page de votre Centre étudiant) 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 </a:t>
            </a:r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Fournir les pièces justificatives attestant de l’absence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4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Déposer le tout -  </a:t>
            </a:r>
            <a:r>
              <a:rPr lang="fr-CA" sz="2400" b="1" u="sng" dirty="0"/>
              <a:t>dans les 7 jours</a:t>
            </a:r>
            <a:r>
              <a:rPr lang="fr-CA" sz="2400" b="1" dirty="0"/>
              <a:t> -  </a:t>
            </a:r>
            <a:r>
              <a:rPr lang="fr-CA" sz="2400" dirty="0"/>
              <a:t>suivant la date de l’examen</a:t>
            </a:r>
          </a:p>
          <a:p>
            <a:pPr marL="989263" lvl="1" indent="-44926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sz="2400" dirty="0"/>
              <a:t>Impact variable selon la nature de l’examen (intra ou final)</a:t>
            </a:r>
          </a:p>
          <a:p>
            <a:pPr marL="449263" lvl="1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</a:pPr>
            <a:r>
              <a:rPr lang="fr-CA" sz="2400" dirty="0"/>
              <a:t> </a:t>
            </a: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3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3278195"/>
          </a:xfrm>
        </p:spPr>
        <p:txBody>
          <a:bodyPr>
            <a:normAutofit fontScale="92500"/>
          </a:bodyPr>
          <a:lstStyle/>
          <a:p>
            <a:pPr lvl="0"/>
            <a:r>
              <a:rPr lang="fr-FR" dirty="0">
                <a:solidFill>
                  <a:schemeClr val="bg1"/>
                </a:solidFill>
              </a:rPr>
              <a:t>Séance d’information</a:t>
            </a:r>
          </a:p>
          <a:p>
            <a:pPr lvl="0"/>
            <a:endParaRPr lang="fr-FR" sz="2800" dirty="0">
              <a:solidFill>
                <a:schemeClr val="bg1"/>
              </a:solidFill>
            </a:endParaRPr>
          </a:p>
          <a:p>
            <a:pPr lvl="0"/>
            <a:r>
              <a:rPr lang="fr-FR" sz="2800" dirty="0">
                <a:solidFill>
                  <a:schemeClr val="bg1"/>
                </a:solidFill>
              </a:rPr>
              <a:t>Baccalauréats 4 ans</a:t>
            </a:r>
            <a:endParaRPr lang="fr-CA" sz="17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CA" sz="1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Service d’appui à la formation interdisciplinaire et à la réussite étudiante (</a:t>
            </a:r>
            <a:r>
              <a:rPr lang="fr-CA" sz="17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SAFIRE</a:t>
            </a:r>
            <a:r>
              <a:rPr lang="fr-CA" sz="17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023" y="6222426"/>
            <a:ext cx="3930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Sébastien </a:t>
            </a:r>
            <a:r>
              <a:rPr lang="fr-CA" sz="1600" dirty="0" err="1">
                <a:solidFill>
                  <a:schemeClr val="bg1"/>
                </a:solidFill>
              </a:rPr>
              <a:t>Galarneau,Conseiller</a:t>
            </a:r>
            <a:r>
              <a:rPr lang="fr-CA" sz="1600" dirty="0">
                <a:solidFill>
                  <a:schemeClr val="bg1"/>
                </a:solidFill>
              </a:rPr>
              <a:t>  SAFIRE</a:t>
            </a:r>
            <a:endParaRPr lang="fr-CA" sz="1600" dirty="0"/>
          </a:p>
        </p:txBody>
      </p:sp>
      <p:sp>
        <p:nvSpPr>
          <p:cNvPr id="5" name="Rectangle 4"/>
          <p:cNvSpPr/>
          <p:nvPr/>
        </p:nvSpPr>
        <p:spPr>
          <a:xfrm>
            <a:off x="6073542" y="6222426"/>
            <a:ext cx="2240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-799" y="1259519"/>
            <a:ext cx="9144000" cy="5176042"/>
          </a:xfrm>
        </p:spPr>
        <p:txBody>
          <a:bodyPr anchor="ctr">
            <a:normAutofit fontScale="85000" lnSpcReduction="20000"/>
          </a:bodyPr>
          <a:lstStyle/>
          <a:p>
            <a:pPr>
              <a:buClr>
                <a:schemeClr val="accent4"/>
              </a:buClr>
            </a:pPr>
            <a:endParaRPr lang="fr-CA" sz="2400" b="1" dirty="0"/>
          </a:p>
          <a:p>
            <a:pPr>
              <a:buClr>
                <a:schemeClr val="accent4"/>
              </a:buClr>
            </a:pPr>
            <a:r>
              <a:rPr lang="fr-CA" sz="2600" b="1" dirty="0"/>
              <a:t>Règles à respecter lors des examens </a:t>
            </a:r>
          </a:p>
          <a:p>
            <a:pPr>
              <a:buClr>
                <a:schemeClr val="accent4"/>
              </a:buClr>
            </a:pPr>
            <a:endParaRPr lang="fr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47675" indent="-447675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Retard toléré : Maximum d’une heure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temps supplémentaire n’est accordé</a:t>
            </a:r>
          </a:p>
          <a:p>
            <a:pPr marL="449263" lvl="2" indent="-44926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400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Vous prenez possession de l’examen</a:t>
            </a:r>
          </a:p>
          <a:p>
            <a:pPr marL="987675" lvl="1" indent="-447675" algn="just">
              <a:buClr>
                <a:schemeClr val="tx1"/>
              </a:buClr>
            </a:pPr>
            <a:r>
              <a:rPr lang="fr-CA" sz="2200" dirty="0"/>
              <a:t>aucun avis d’absence n’est recevable</a:t>
            </a:r>
          </a:p>
          <a:p>
            <a:pPr lvl="1" indent="0" algn="just">
              <a:buClr>
                <a:schemeClr val="tx1"/>
              </a:buClr>
              <a:buNone/>
            </a:pPr>
            <a:endParaRPr lang="fr-CA" sz="2200" dirty="0"/>
          </a:p>
          <a:p>
            <a:pPr marL="449263" indent="-449263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dirty="0"/>
              <a:t>Aucune sortie de salle n’est autorisée durant la première heure d’examen (si l’examen est en présentiel)</a:t>
            </a:r>
          </a:p>
          <a:p>
            <a:pPr marL="447675" indent="-447675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2200" b="1" dirty="0"/>
          </a:p>
          <a:p>
            <a:pPr marL="449263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400" b="1" dirty="0"/>
              <a:t>Attention </a:t>
            </a:r>
          </a:p>
          <a:p>
            <a:pPr>
              <a:buClr>
                <a:schemeClr val="tx1"/>
              </a:buClr>
            </a:pPr>
            <a:r>
              <a:rPr lang="fr-CA" sz="2200" dirty="0"/>
              <a:t>      La salle et l’heure de l’examen peuvent différer de celles des séances de cours</a:t>
            </a:r>
            <a:endParaRPr lang="fr-CA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Clr>
                <a:schemeClr val="tx1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Examens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03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627214"/>
            <a:ext cx="8337682" cy="4311564"/>
          </a:xfrm>
        </p:spPr>
        <p:txBody>
          <a:bodyPr/>
          <a:lstStyle/>
          <a:p>
            <a:r>
              <a:rPr lang="fr-CA" sz="2000" b="1" dirty="0"/>
              <a:t>Paiement des frais de scolarité</a:t>
            </a:r>
          </a:p>
          <a:p>
            <a:pPr marL="457200" indent="-45720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buClr>
                <a:schemeClr val="accent4"/>
              </a:buClr>
            </a:pPr>
            <a:endParaRPr lang="fr-CA" dirty="0"/>
          </a:p>
          <a:p>
            <a:pPr>
              <a:buClr>
                <a:schemeClr val="accent4"/>
              </a:buClr>
            </a:pPr>
            <a:r>
              <a:rPr lang="fr-CA" dirty="0"/>
              <a:t>Automne : 15 octobre</a:t>
            </a:r>
          </a:p>
          <a:p>
            <a:pPr>
              <a:buClr>
                <a:schemeClr val="tx1"/>
              </a:buClr>
            </a:pPr>
            <a:r>
              <a:rPr lang="fr-CA" dirty="0"/>
              <a:t>Hiver : 15 février </a:t>
            </a:r>
          </a:p>
          <a:p>
            <a:pPr>
              <a:buClr>
                <a:schemeClr val="tx1"/>
              </a:buClr>
            </a:pPr>
            <a:r>
              <a:rPr lang="fr-CA" dirty="0"/>
              <a:t>Été : 15 juin</a:t>
            </a:r>
          </a:p>
          <a:p>
            <a:pPr>
              <a:buClr>
                <a:schemeClr val="tx1"/>
              </a:buClr>
            </a:pPr>
            <a:endParaRPr lang="fr-CA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53443" b="32321"/>
          <a:stretch/>
        </p:blipFill>
        <p:spPr>
          <a:xfrm>
            <a:off x="3964162" y="2260853"/>
            <a:ext cx="5027437" cy="376867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621389" y="4547304"/>
            <a:ext cx="3556000" cy="17159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012162" y="5802902"/>
            <a:ext cx="1761067" cy="4459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91075" y="5519956"/>
            <a:ext cx="461395" cy="15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0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1" y="1305929"/>
            <a:ext cx="9144000" cy="4860348"/>
          </a:xfrm>
        </p:spPr>
        <p:txBody>
          <a:bodyPr>
            <a:normAutofit fontScale="25000" lnSpcReduction="20000"/>
          </a:bodyPr>
          <a:lstStyle/>
          <a:p>
            <a:endParaRPr lang="fr-CA" sz="5100" b="1" dirty="0"/>
          </a:p>
          <a:p>
            <a:r>
              <a:rPr lang="fr-CA" sz="7400" b="1" dirty="0"/>
              <a:t>	</a:t>
            </a:r>
            <a:r>
              <a:rPr lang="fr-CA" sz="7200" b="1" dirty="0"/>
              <a:t>Modification de choix de cours / Annulation de cours</a:t>
            </a:r>
            <a:endParaRPr lang="fr-FR" sz="7200" b="1" dirty="0"/>
          </a:p>
          <a:p>
            <a:pPr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	Date limite : mercredi</a:t>
            </a:r>
            <a:r>
              <a:rPr lang="fr-CA" sz="7200" b="1" dirty="0"/>
              <a:t> le 23 janvier 2024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7200" dirty="0"/>
          </a:p>
          <a:p>
            <a:pPr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	</a:t>
            </a:r>
            <a:r>
              <a:rPr lang="fr-CA" sz="7200" u="sng" dirty="0"/>
              <a:t>Avant cette date</a:t>
            </a:r>
            <a:endParaRPr lang="fr-CA" sz="7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7200" dirty="0"/>
              <a:t> il est possible d’annuler un cours 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	- le cours est retiré du dossier </a:t>
            </a:r>
          </a:p>
          <a:p>
            <a:pPr marL="1425575" lvl="2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	- aucun frais de scolarité à acquitter</a:t>
            </a:r>
          </a:p>
          <a:p>
            <a:pPr marL="882900" lvl="1" indent="-3429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fr-CA" sz="7200" u="sng" dirty="0"/>
          </a:p>
          <a:p>
            <a:pPr lvl="1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	</a:t>
            </a:r>
            <a:r>
              <a:rPr lang="fr-CA" sz="7200" u="sng" dirty="0"/>
              <a:t>Après cette date</a:t>
            </a:r>
            <a:endParaRPr lang="fr-CA" sz="7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7200" dirty="0"/>
              <a:t>il n’est plus possible d’annuler le cours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fr-CA" sz="7200" dirty="0"/>
              <a:t>  - les frais de scolarité doivent être acquittés</a:t>
            </a:r>
          </a:p>
          <a:p>
            <a:pPr marL="1990725" lvl="4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fr-CA" sz="7200" dirty="0"/>
          </a:p>
          <a:p>
            <a:pPr marL="1330575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CA" sz="7200" dirty="0"/>
              <a:t>il n’est plus possible d’inscrire un cours au trimestre courant</a:t>
            </a:r>
          </a:p>
          <a:p>
            <a:pPr marL="4476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000" u="sng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8800" dirty="0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</a:pPr>
            <a:endParaRPr lang="fr-CA" sz="6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8800" dirty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13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0" y="993056"/>
            <a:ext cx="9144000" cy="5002736"/>
          </a:xfrm>
        </p:spPr>
        <p:txBody>
          <a:bodyPr>
            <a:normAutofit/>
          </a:bodyPr>
          <a:lstStyle/>
          <a:p>
            <a:endParaRPr lang="fr-CA" sz="2600" b="1" dirty="0"/>
          </a:p>
          <a:p>
            <a:pPr marL="36000"/>
            <a:r>
              <a:rPr lang="fr-CA" sz="2600" b="1" dirty="0"/>
              <a:t>	</a:t>
            </a:r>
            <a:r>
              <a:rPr lang="fr-CA" b="1" dirty="0"/>
              <a:t>Abandon de cours</a:t>
            </a:r>
            <a:endParaRPr lang="fr-FR" b="1" dirty="0"/>
          </a:p>
          <a:p>
            <a:pPr marL="36000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fr-CA" dirty="0"/>
              <a:t>	Date limite : </a:t>
            </a:r>
            <a:r>
              <a:rPr lang="fr-CA" b="1" dirty="0"/>
              <a:t>vendredi 15 mars 2024</a:t>
            </a:r>
          </a:p>
          <a:p>
            <a:pPr>
              <a:buClr>
                <a:schemeClr val="tx1"/>
              </a:buClr>
            </a:pPr>
            <a:endParaRPr lang="fr-CA" u="sng" dirty="0"/>
          </a:p>
          <a:p>
            <a:pPr marL="447675">
              <a:buClr>
                <a:schemeClr val="tx1"/>
              </a:buClr>
            </a:pPr>
            <a:r>
              <a:rPr lang="fr-CA" dirty="0"/>
              <a:t>	</a:t>
            </a:r>
            <a:r>
              <a:rPr lang="fr-CA" u="sng" dirty="0"/>
              <a:t>Après cette date</a:t>
            </a:r>
            <a:endParaRPr lang="fr-CA" dirty="0"/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/>
              <a:t>il n’est plus possible d’abandonner un cours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/>
              <a:t>un cours mis en abandon apparaît au relevé de notes avec la mention ABA en lieu du résultat</a:t>
            </a:r>
          </a:p>
          <a:p>
            <a:pPr marL="790575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/>
              <a:t>les frais de scolarité d’un cours mis en abandon doivent être acquittés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66352" y="1509901"/>
            <a:ext cx="8337682" cy="46551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r-CA" sz="2400" b="1" dirty="0"/>
              <a:t>Vérification des dates limites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Dates à retenir – Hiver 2024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592" t="20140" r="64311" b="50029"/>
          <a:stretch/>
        </p:blipFill>
        <p:spPr>
          <a:xfrm>
            <a:off x="1981201" y="1988625"/>
            <a:ext cx="6646634" cy="417645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2261937" y="1988624"/>
            <a:ext cx="2088024" cy="20992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401879" y="1648014"/>
            <a:ext cx="8337682" cy="4311564"/>
          </a:xfrm>
        </p:spPr>
        <p:txBody>
          <a:bodyPr>
            <a:normAutofit lnSpcReduction="10000"/>
          </a:bodyPr>
          <a:lstStyle/>
          <a:p>
            <a:r>
              <a:rPr lang="fr-CA" sz="2000" b="1" dirty="0">
                <a:ea typeface="Verdana" panose="020B0604030504040204" pitchFamily="34" charset="0"/>
                <a:cs typeface="Verdana" panose="020B0604030504040204" pitchFamily="34" charset="0"/>
              </a:rPr>
              <a:t>Nouvelle demande d’admission (seulement si vous souhaitez quitter le programme Baccalauréat 4 ans) </a:t>
            </a:r>
            <a:endParaRPr lang="fr-CA" sz="2000" b="1" dirty="0"/>
          </a:p>
          <a:p>
            <a:r>
              <a:rPr lang="fr-CA" dirty="0"/>
              <a:t>Pour une admission au trimestre :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dirty="0"/>
              <a:t>	d’automne : 1</a:t>
            </a:r>
            <a:r>
              <a:rPr lang="fr-CA" baseline="30000" dirty="0"/>
              <a:t>er</a:t>
            </a:r>
            <a:r>
              <a:rPr lang="fr-CA" dirty="0"/>
              <a:t> février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dirty="0"/>
              <a:t>	d’hiver : 1</a:t>
            </a:r>
            <a:r>
              <a:rPr lang="fr-CA" baseline="30000" dirty="0"/>
              <a:t>er</a:t>
            </a:r>
            <a:r>
              <a:rPr lang="fr-CA" dirty="0"/>
              <a:t> novembre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endParaRPr lang="fr-CA" sz="22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Note : la première année du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Baccalauréat 4 ans doit être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complétée avec succès (sauf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si vous changez pour une autre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orientation qui n’est pas dans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fr-CA" sz="2000" dirty="0">
                <a:solidFill>
                  <a:schemeClr val="tx1">
                    <a:lumMod val="50000"/>
                  </a:schemeClr>
                </a:solidFill>
              </a:rPr>
              <a:t>votre bac 4 ans).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Dates à retenir 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D0449A-CE13-4E39-D445-6131C3EE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647" y="3002761"/>
            <a:ext cx="4110128" cy="27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395154" y="1333500"/>
            <a:ext cx="8748846" cy="5127685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CA" sz="2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CA" sz="2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A" sz="2600" u="sng" dirty="0">
                <a:ea typeface="Verdana" panose="020B0604030504040204" pitchFamily="34" charset="0"/>
                <a:cs typeface="Arial" panose="020B0604020202020204" pitchFamily="34" charset="0"/>
              </a:rPr>
              <a:t>Conseillers responsables des étudiants du baccalauréat 4 ans</a:t>
            </a:r>
            <a:r>
              <a:rPr lang="fr-CA" sz="2600" dirty="0">
                <a:ea typeface="Verdana" panose="020B0604030504040204" pitchFamily="34" charset="0"/>
                <a:cs typeface="Arial" panose="020B0604020202020204" pitchFamily="34" charset="0"/>
              </a:rPr>
              <a:t>				 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CA" sz="2600" dirty="0">
                <a:ea typeface="Verdana" panose="020B0604030504040204" pitchFamily="34" charset="0"/>
                <a:cs typeface="Arial" panose="020B0604020202020204" pitchFamily="34" charset="0"/>
              </a:rPr>
              <a:t>Nadège Brûlé et Sébastien Galarneau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fr-CA" sz="2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CA" sz="2600" dirty="0"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bac4ans@safire.umontreal.ca</a:t>
            </a:r>
            <a:r>
              <a:rPr lang="fr-CA" sz="2600" dirty="0">
                <a:ea typeface="Verdana" panose="020B0604030504040204" pitchFamily="34" charset="0"/>
                <a:cs typeface="Arial" panose="020B0604020202020204" pitchFamily="34" charset="0"/>
              </a:rPr>
              <a:t> 				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CA" sz="2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600" dirty="0">
                <a:ea typeface="Verdana" panose="020B0604030504040204" pitchFamily="34" charset="0"/>
                <a:cs typeface="Arial" panose="020B0604020202020204" pitchFamily="34" charset="0"/>
              </a:rPr>
              <a:t>Pavillon Lionel-Groulx, local </a:t>
            </a:r>
            <a:r>
              <a:rPr lang="fr-FR" sz="2600" dirty="0">
                <a:ea typeface="Verdana" panose="020B0604030504040204" pitchFamily="34" charset="0"/>
                <a:cs typeface="Arial" panose="020B0604020202020204" pitchFamily="34" charset="0"/>
              </a:rPr>
              <a:t>C-1010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CA" sz="2600" dirty="0">
                <a:ea typeface="Verdana" panose="020B0604030504040204" pitchFamily="34" charset="0"/>
                <a:cs typeface="Verdana" panose="020B0604030504040204" pitchFamily="34" charset="0"/>
              </a:rPr>
              <a:t>3150, rue Jean-Brillant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CA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6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3400" dirty="0">
                <a:ea typeface="Verdana" panose="020B0604030504040204" pitchFamily="34" charset="0"/>
                <a:cs typeface="Arial" panose="020B0604020202020204" pitchFamily="34" charset="0"/>
              </a:rPr>
              <a:t>	       </a:t>
            </a:r>
            <a:endParaRPr lang="fr-FR" sz="4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4"/>
              </a:buClr>
            </a:pPr>
            <a:endParaRPr lang="fr-CA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fr-C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03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402841" y="1338468"/>
            <a:ext cx="8129392" cy="4949397"/>
          </a:xfrm>
        </p:spPr>
        <p:txBody>
          <a:bodyPr anchor="t">
            <a:normAutofit/>
          </a:bodyPr>
          <a:lstStyle/>
          <a:p>
            <a:pPr lvl="0">
              <a:spcBef>
                <a:spcPts val="0"/>
              </a:spcBef>
              <a:buClr>
                <a:schemeClr val="tx1"/>
              </a:buClr>
            </a:pPr>
            <a:r>
              <a:rPr lang="fr-CA" sz="2000" b="1" dirty="0">
                <a:solidFill>
                  <a:srgbClr val="4D4C4A"/>
                </a:solidFill>
              </a:rPr>
              <a:t>Services à la vie étudiante</a:t>
            </a:r>
          </a:p>
          <a:p>
            <a:pPr lvl="0">
              <a:spcBef>
                <a:spcPts val="0"/>
              </a:spcBef>
              <a:buClr>
                <a:schemeClr val="tx1"/>
              </a:buClr>
            </a:pPr>
            <a:endParaRPr lang="fr-CA" b="1" dirty="0">
              <a:solidFill>
                <a:srgbClr val="4D4C4A"/>
              </a:solidFill>
            </a:endParaRPr>
          </a:p>
          <a:p>
            <a:pPr marL="449263" lvl="0" indent="-449263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rgbClr val="4D4C4A"/>
                </a:solidFill>
              </a:rPr>
              <a:t>Services à la vie étudiante </a:t>
            </a:r>
            <a:r>
              <a:rPr lang="fr-CA" sz="2000" b="1" dirty="0">
                <a:solidFill>
                  <a:srgbClr val="4D4C4A"/>
                </a:solidFill>
                <a:hlinkClick r:id="rId2"/>
              </a:rPr>
              <a:t>vieetudiante.umontreal.ca</a:t>
            </a:r>
            <a:br>
              <a:rPr lang="fr-CA" sz="2000" dirty="0">
                <a:solidFill>
                  <a:srgbClr val="4D4C4A"/>
                </a:solidFill>
              </a:rPr>
            </a:br>
            <a:endParaRPr lang="fr-CA" sz="2000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D4C4A"/>
                </a:solidFill>
                <a:hlinkClick r:id="rId3"/>
              </a:rPr>
              <a:t>Soutien à l’apprentissage</a:t>
            </a:r>
            <a:endParaRPr lang="fr-CA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D4C4A"/>
                </a:solidFill>
                <a:hlinkClick r:id="rId4"/>
              </a:rPr>
              <a:t>Orientation scolaire et professionnelle</a:t>
            </a:r>
            <a:endParaRPr lang="fr-CA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D4C4A"/>
                </a:solidFill>
                <a:hlinkClick r:id="rId5"/>
              </a:rPr>
              <a:t>Information scolaire et professionnelle</a:t>
            </a:r>
            <a:endParaRPr lang="fr-CA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u="sng" dirty="0">
                <a:solidFill>
                  <a:srgbClr val="4D4C4A"/>
                </a:solidFill>
                <a:hlinkClick r:id="rId6"/>
              </a:rPr>
              <a:t>Soutien aux étudiants en situation de handicap</a:t>
            </a:r>
            <a:r>
              <a:rPr lang="fr-CA" dirty="0">
                <a:solidFill>
                  <a:srgbClr val="4D4C4A"/>
                </a:solidFill>
                <a:hlinkClick r:id="rId6"/>
              </a:rPr>
              <a:t> </a:t>
            </a:r>
            <a:r>
              <a:rPr lang="fr-CA" dirty="0">
                <a:solidFill>
                  <a:srgbClr val="4D4C4A"/>
                </a:solidFill>
              </a:rPr>
              <a:t>(</a:t>
            </a:r>
            <a:r>
              <a:rPr lang="fr-CA" b="1" dirty="0">
                <a:solidFill>
                  <a:srgbClr val="4D4C4A"/>
                </a:solidFill>
              </a:rPr>
              <a:t>SESH</a:t>
            </a:r>
            <a:r>
              <a:rPr lang="fr-CA" dirty="0">
                <a:solidFill>
                  <a:srgbClr val="4D4C4A"/>
                </a:solidFill>
              </a:rPr>
              <a:t>)</a:t>
            </a: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D4C4A"/>
                </a:solidFill>
                <a:hlinkClick r:id="rId7"/>
              </a:rPr>
              <a:t>Bureau du français dans les études</a:t>
            </a:r>
            <a:endParaRPr lang="fr-CA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hlinkClick r:id="rId8"/>
              </a:rPr>
              <a:t>Soutien psychologique</a:t>
            </a:r>
            <a:endParaRPr lang="fr-CA" dirty="0">
              <a:solidFill>
                <a:srgbClr val="4D4C4A"/>
              </a:solidFill>
            </a:endParaRPr>
          </a:p>
          <a:p>
            <a:pPr marL="715963" lvl="0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4D4C4A"/>
                </a:solidFill>
                <a:hlinkClick r:id="rId9"/>
              </a:rPr>
              <a:t>Aides financières et bourses</a:t>
            </a:r>
            <a:endParaRPr lang="fr-CA" dirty="0">
              <a:solidFill>
                <a:srgbClr val="4D4C4A"/>
              </a:solidFill>
            </a:endParaRPr>
          </a:p>
          <a:p>
            <a:pPr marL="715963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hlinkClick r:id="rId8"/>
              </a:rPr>
              <a:t>Santé et bien-être</a:t>
            </a:r>
            <a:endParaRPr lang="fr-CA" dirty="0"/>
          </a:p>
          <a:p>
            <a:pPr marL="715963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CA" dirty="0">
                <a:hlinkClick r:id="rId10"/>
              </a:rPr>
              <a:t>Soutien à la communauté étudiante internationale</a:t>
            </a:r>
            <a:endParaRPr lang="fr-CA" dirty="0"/>
          </a:p>
          <a:p>
            <a:pPr marL="715963" indent="-2667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CA" dirty="0"/>
          </a:p>
          <a:p>
            <a:pPr marL="449263" lvl="0">
              <a:spcBef>
                <a:spcPts val="0"/>
              </a:spcBef>
              <a:buClr>
                <a:schemeClr val="tx1"/>
              </a:buClr>
            </a:pPr>
            <a:endParaRPr lang="fr-CA" dirty="0">
              <a:solidFill>
                <a:srgbClr val="4D4C4A"/>
              </a:solidFill>
            </a:endParaRPr>
          </a:p>
          <a:p>
            <a:pPr>
              <a:spcBef>
                <a:spcPts val="0"/>
              </a:spcBef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sz="28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Ressources d’appui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3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0"/>
          </p:nvPr>
        </p:nvSpPr>
        <p:spPr>
          <a:xfrm>
            <a:off x="0" y="-100210"/>
            <a:ext cx="9144000" cy="6040800"/>
          </a:xfrm>
        </p:spPr>
        <p:txBody>
          <a:bodyPr/>
          <a:lstStyle/>
          <a:p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1543832" y="939452"/>
            <a:ext cx="646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4000" b="1" dirty="0">
                <a:solidFill>
                  <a:schemeClr val="bg1"/>
                </a:solidFill>
              </a:rPr>
              <a:t>Bon succès dans vos études !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354893"/>
            <a:ext cx="20892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1</a:t>
            </a:r>
            <a:r>
              <a:rPr lang="fr-CA" sz="1600" baseline="30000" dirty="0"/>
              <a:t>ère</a:t>
            </a:r>
            <a:r>
              <a:rPr lang="fr-CA" sz="1600" dirty="0"/>
              <a:t> année</a:t>
            </a:r>
            <a:endParaRPr lang="fr-CA" sz="1600" dirty="0">
              <a:solidFill>
                <a:srgbClr val="FF0000"/>
              </a:solidFill>
            </a:endParaRPr>
          </a:p>
          <a:p>
            <a:endParaRPr lang="fr-CA" sz="1600" dirty="0"/>
          </a:p>
          <a:p>
            <a:r>
              <a:rPr lang="fr-CA" sz="1600" dirty="0"/>
              <a:t>Réussir la première année vous permet d’entreprendre, sans nouvelle demande d’admission, un des baccalauréats suivants :</a:t>
            </a:r>
          </a:p>
        </p:txBody>
      </p:sp>
      <p:cxnSp>
        <p:nvCxnSpPr>
          <p:cNvPr id="5" name="Connecteur droit avec flèche 4"/>
          <p:cNvCxnSpPr>
            <a:endCxn id="2" idx="0"/>
          </p:cNvCxnSpPr>
          <p:nvPr/>
        </p:nvCxnSpPr>
        <p:spPr>
          <a:xfrm>
            <a:off x="1761202" y="1851048"/>
            <a:ext cx="0" cy="50384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14221" y="2354893"/>
            <a:ext cx="5224927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A" sz="1600" dirty="0"/>
              <a:t>3 années suivantes (orientations pour </a:t>
            </a:r>
            <a:r>
              <a:rPr lang="fr-CA" sz="1600" dirty="0">
                <a:solidFill>
                  <a:srgbClr val="FF0000"/>
                </a:solidFill>
              </a:rPr>
              <a:t>Sciences naturelles et formelles</a:t>
            </a:r>
            <a:r>
              <a:rPr lang="fr-CA" sz="1600" dirty="0"/>
              <a:t>)</a:t>
            </a:r>
          </a:p>
          <a:p>
            <a:pPr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r>
              <a:rPr lang="fr-CA" sz="1600" dirty="0"/>
              <a:t>Bio-Informatique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Chimie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Informatique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Mathématiques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Mathématiques et économie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Mathématiques et informatique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Mathématiques et physique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Physique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Physique et informatique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4666" y="5378155"/>
            <a:ext cx="79263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1600" dirty="0"/>
              <a:t>Si en cours de route vous réalisez qu’un baccalauréat autre que les 9 orientations énumérées ci-haut vous intéresse, il vous faudra présenter une nouvelle demande d’admission. 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805831" y="3569918"/>
            <a:ext cx="40839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354893"/>
            <a:ext cx="20892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1</a:t>
            </a:r>
            <a:r>
              <a:rPr lang="fr-CA" sz="1600" baseline="30000" dirty="0"/>
              <a:t>ère</a:t>
            </a:r>
            <a:r>
              <a:rPr lang="fr-CA" sz="1600" dirty="0"/>
              <a:t> année</a:t>
            </a:r>
            <a:endParaRPr lang="fr-CA" sz="1600" dirty="0">
              <a:solidFill>
                <a:srgbClr val="FF0000"/>
              </a:solidFill>
            </a:endParaRPr>
          </a:p>
          <a:p>
            <a:endParaRPr lang="fr-CA" sz="1600" dirty="0"/>
          </a:p>
          <a:p>
            <a:r>
              <a:rPr lang="fr-CA" sz="1600" dirty="0"/>
              <a:t>Réussir la première année vous permet d’entreprendre, sans nouvelle demande d’admission, un des baccalauréats suivants :</a:t>
            </a:r>
          </a:p>
        </p:txBody>
      </p:sp>
      <p:cxnSp>
        <p:nvCxnSpPr>
          <p:cNvPr id="5" name="Connecteur droit avec flèche 4"/>
          <p:cNvCxnSpPr>
            <a:endCxn id="2" idx="0"/>
          </p:cNvCxnSpPr>
          <p:nvPr/>
        </p:nvCxnSpPr>
        <p:spPr>
          <a:xfrm>
            <a:off x="1761202" y="1851048"/>
            <a:ext cx="0" cy="50384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14221" y="2087487"/>
            <a:ext cx="5224927" cy="28007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A" sz="1600" dirty="0"/>
              <a:t>3 années suivantes (</a:t>
            </a:r>
            <a:r>
              <a:rPr lang="fr-CA" sz="1600" dirty="0">
                <a:solidFill>
                  <a:srgbClr val="FF0000"/>
                </a:solidFill>
              </a:rPr>
              <a:t>Sciences humaines et sociales</a:t>
            </a:r>
            <a:r>
              <a:rPr lang="fr-CA" sz="1600" dirty="0"/>
              <a:t>)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Anthropologie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Communication et politique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Économie et politique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Géographie environnementale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Psychologie et sociologie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Science politique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Science politique et philosophie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Sociologie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Démographie et statistique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Sciences économiques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4666" y="5378155"/>
            <a:ext cx="79263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1600" dirty="0"/>
              <a:t>Si en cours de route vous réalisez qu’un baccalauréat autre que les 10 orientations énumérées ci-haut vous intéresse, il vous faudra présenter une nouvelle demande d’admission. 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805831" y="3569918"/>
            <a:ext cx="40839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354893"/>
            <a:ext cx="2089258" cy="23083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dirty="0"/>
              <a:t>1</a:t>
            </a:r>
            <a:r>
              <a:rPr lang="fr-CA" sz="1600" baseline="30000" dirty="0"/>
              <a:t>ère</a:t>
            </a:r>
            <a:r>
              <a:rPr lang="fr-CA" sz="1600" dirty="0"/>
              <a:t> année</a:t>
            </a:r>
            <a:endParaRPr lang="fr-CA" sz="1600" dirty="0">
              <a:solidFill>
                <a:srgbClr val="FF0000"/>
              </a:solidFill>
            </a:endParaRPr>
          </a:p>
          <a:p>
            <a:endParaRPr lang="fr-CA" sz="1600" dirty="0"/>
          </a:p>
          <a:p>
            <a:r>
              <a:rPr lang="fr-CA" sz="1600" dirty="0"/>
              <a:t>Réussir la première année vous permet d’entreprendre, sans nouvelle demande d’admission, un des baccalauréats suivants :</a:t>
            </a:r>
          </a:p>
        </p:txBody>
      </p:sp>
      <p:cxnSp>
        <p:nvCxnSpPr>
          <p:cNvPr id="5" name="Connecteur droit avec flèche 4"/>
          <p:cNvCxnSpPr>
            <a:endCxn id="2" idx="0"/>
          </p:cNvCxnSpPr>
          <p:nvPr/>
        </p:nvCxnSpPr>
        <p:spPr>
          <a:xfrm>
            <a:off x="1761202" y="1851048"/>
            <a:ext cx="0" cy="50384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14220" y="2285885"/>
            <a:ext cx="5633319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fr-CA" sz="1600" dirty="0"/>
              <a:t>3 années suivantes </a:t>
            </a:r>
            <a:r>
              <a:rPr lang="fr-CA" sz="1600" dirty="0">
                <a:solidFill>
                  <a:srgbClr val="FF0000"/>
                </a:solidFill>
              </a:rPr>
              <a:t>(Arts et lettres)</a:t>
            </a:r>
          </a:p>
          <a:p>
            <a:pPr algn="ctr"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r>
              <a:rPr lang="fr-CA" sz="1600" dirty="0"/>
              <a:t>Études allemandes	    Études allemandes et histoire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Études anglaises	    Études hispaniques 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Études asiatiques	    Études religieuses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Études classiques	    Études classiques et anthropologie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Histoire			    Histoire et études classiques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Histoire de l’art		    Littérature comparée</a:t>
            </a:r>
          </a:p>
          <a:p>
            <a:pPr>
              <a:spcBef>
                <a:spcPts val="0"/>
              </a:spcBef>
            </a:pPr>
            <a:r>
              <a:rPr lang="fr-CA" sz="1600" dirty="0"/>
              <a:t>Philosophie		    Philosophie et études classiques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4666" y="5222887"/>
            <a:ext cx="79263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</a:pPr>
            <a:r>
              <a:rPr lang="fr-CA" sz="1600" dirty="0"/>
              <a:t>Si en cours de route vous réalisez qu’un baccalauréat autre que les 14 orientations énumérées ci-haut vous intéresse, il vous faudra présenter une nouvelle demande d’admission. 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805831" y="3569918"/>
            <a:ext cx="408390" cy="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>
          <a:xfrm>
            <a:off x="733057" y="1288676"/>
            <a:ext cx="7739062" cy="3566904"/>
          </a:xfrm>
        </p:spPr>
        <p:txBody>
          <a:bodyPr>
            <a:normAutofit fontScale="92500" lnSpcReduction="20000"/>
          </a:bodyPr>
          <a:lstStyle/>
          <a:p>
            <a:r>
              <a:rPr lang="fr-CA" dirty="0">
                <a:solidFill>
                  <a:srgbClr val="FF0000"/>
                </a:solidFill>
              </a:rPr>
              <a:t>Si vous avez été dispensé de présenter un test de connaissance du français ou si vous avez obtenu un résultat de C1 ou mieux à un tel test, vous pourrez être exempté des cours de français.</a:t>
            </a:r>
          </a:p>
          <a:p>
            <a:r>
              <a:rPr lang="fr-CA" dirty="0"/>
              <a:t>Si vous avez obtenu un résultat inférieur à C1, vous serez convoqué à une épreuve de rédaction que vous devrez compléter le plus rapidement possible.</a:t>
            </a:r>
          </a:p>
          <a:p>
            <a:r>
              <a:rPr lang="fr-CA" dirty="0"/>
              <a:t>Selon le résultat obtenu à cette rédaction, il vous sera prescrit de suivre et réussir deux cours parmi les suivants :</a:t>
            </a:r>
          </a:p>
          <a:p>
            <a:r>
              <a:rPr lang="fr-CA" dirty="0"/>
              <a:t>	EDP1304	EDP1404	EDP1504	EDP1604	EDP2704</a:t>
            </a:r>
          </a:p>
          <a:p>
            <a:r>
              <a:rPr lang="fr-CA" dirty="0"/>
              <a:t>Si le résultat à la rédaction atteint un certain seuil, vous serez plutôt convoqué à un autre test à l’issue duquel vous pourriez soit être exempté des cours de français, soit avoir à suivre et réussir un ou deux cours parmi les suivants :</a:t>
            </a:r>
          </a:p>
          <a:p>
            <a:r>
              <a:rPr lang="fr-CA" dirty="0"/>
              <a:t>	FRA1957G	FRA1958G	FRA1970D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3057" y="329741"/>
            <a:ext cx="7722577" cy="891389"/>
          </a:xfrm>
        </p:spPr>
        <p:txBody>
          <a:bodyPr/>
          <a:lstStyle/>
          <a:p>
            <a:r>
              <a:rPr lang="fr-CA" sz="2800" dirty="0">
                <a:solidFill>
                  <a:schemeClr val="tx1">
                    <a:lumMod val="50000"/>
                  </a:schemeClr>
                </a:solidFill>
              </a:rPr>
              <a:t>Exemption des cours de </a:t>
            </a:r>
            <a:br>
              <a:rPr lang="fr-CA" sz="28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CA" sz="2800" dirty="0">
                <a:solidFill>
                  <a:schemeClr val="tx1">
                    <a:lumMod val="50000"/>
                  </a:schemeClr>
                </a:solidFill>
              </a:rPr>
              <a:t>perfectionnement en français </a:t>
            </a:r>
            <a:endParaRPr lang="fr-CA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82" y="5004822"/>
            <a:ext cx="1989937" cy="7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52811" y="23548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pic>
        <p:nvPicPr>
          <p:cNvPr id="4102" name="Picture 6" descr="https://admission.umontreal.ca/fileadmin/fichiers/2-fle__che-bac4_686x1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2" y="559633"/>
            <a:ext cx="7722577" cy="14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16573" y="2217107"/>
            <a:ext cx="7722576" cy="329320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/>
              <a:t>Structure de la 1</a:t>
            </a:r>
            <a:r>
              <a:rPr lang="fr-CA" sz="1600" b="1" baseline="30000" dirty="0"/>
              <a:t>ère</a:t>
            </a:r>
            <a:r>
              <a:rPr lang="fr-CA" sz="1600" b="1" dirty="0"/>
              <a:t> année </a:t>
            </a:r>
            <a:r>
              <a:rPr lang="fr-CA" sz="1600" dirty="0"/>
              <a:t>(10 cours de 3 crédits)</a:t>
            </a:r>
          </a:p>
          <a:p>
            <a:pPr algn="ctr"/>
            <a:r>
              <a:rPr lang="fr-CA" sz="1600" dirty="0">
                <a:solidFill>
                  <a:srgbClr val="FF0000"/>
                </a:solidFill>
              </a:rPr>
              <a:t>Sciences naturelles et formelles</a:t>
            </a:r>
          </a:p>
          <a:p>
            <a:pPr algn="ctr"/>
            <a:endParaRPr lang="fr-CA" sz="1600" dirty="0"/>
          </a:p>
          <a:p>
            <a:r>
              <a:rPr lang="fr-CA" sz="1600" b="1" dirty="0"/>
              <a:t>Au tronc commun, s’ajoute un segment propre à chacune des 9 orientations.</a:t>
            </a:r>
          </a:p>
          <a:p>
            <a:endParaRPr lang="fr-CA" sz="1600" b="1" dirty="0"/>
          </a:p>
          <a:p>
            <a:r>
              <a:rPr lang="fr-CA" sz="1600" b="1" dirty="0"/>
              <a:t>Ce segment comprend 5 cours obligatoires ou à option.</a:t>
            </a:r>
          </a:p>
          <a:p>
            <a:endParaRPr lang="fr-CA" sz="1600" b="1" dirty="0"/>
          </a:p>
          <a:p>
            <a:r>
              <a:rPr lang="fr-CA" sz="1600" dirty="0"/>
              <a:t>Pour connaître les cours propres à l’orientation que vous avez choisi, consultez : </a:t>
            </a:r>
            <a:r>
              <a:rPr lang="fr-CA" sz="1600" dirty="0">
                <a:hlinkClick r:id="rId3"/>
              </a:rPr>
              <a:t>https://admission.umontreal.ca/programmes/baccalaureat-4-ans-en-sciences-naturelles-et-formelles/structure-du-programme/</a:t>
            </a:r>
            <a:r>
              <a:rPr lang="fr-CA" sz="1600" dirty="0"/>
              <a:t> </a:t>
            </a:r>
          </a:p>
          <a:p>
            <a:pPr algn="ctr"/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  <a:p>
            <a:pPr>
              <a:spcBef>
                <a:spcPts val="0"/>
              </a:spcBef>
            </a:pPr>
            <a:endParaRPr lang="fr-CA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753644" y="1851048"/>
            <a:ext cx="7558" cy="36605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7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Inscription aux segments 70, 71, 72 ou 73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r>
              <a:rPr lang="fr-CA" dirty="0"/>
              <a:t>Avant de vous inscrire à des cours, vous devez vérifier dans le Centre étudiant l’orientation retenue.</a:t>
            </a:r>
          </a:p>
          <a:p>
            <a:r>
              <a:rPr lang="fr-CA" dirty="0"/>
              <a:t>Segment 70 : Bio-informatique</a:t>
            </a:r>
          </a:p>
          <a:p>
            <a:r>
              <a:rPr lang="fr-CA" dirty="0"/>
              <a:t>Segment 71 : Chimie</a:t>
            </a:r>
          </a:p>
          <a:p>
            <a:r>
              <a:rPr lang="fr-CA" dirty="0"/>
              <a:t>Segment 72 : Informatique, Mathématiques, Mathématiques et économie, 			 Mathématiques et informatique</a:t>
            </a:r>
          </a:p>
          <a:p>
            <a:r>
              <a:rPr lang="fr-CA" dirty="0"/>
              <a:t>Segment 73 : Mathématiques et physique, Physique, Physique et informatique</a:t>
            </a:r>
          </a:p>
          <a:p>
            <a:endParaRPr lang="fr-CA" dirty="0"/>
          </a:p>
          <a:p>
            <a:r>
              <a:rPr lang="fr-CA" dirty="0"/>
              <a:t>Selon le segment retenu, l’offre de cours peut varier (voir diapositives suivantes)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96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9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fr-CA" sz="2000" i="1" dirty="0"/>
              <a:t>Vous devez vous inscrire au MAT 1903.</a:t>
            </a:r>
          </a:p>
          <a:p>
            <a:pPr>
              <a:buClr>
                <a:schemeClr val="tx1"/>
              </a:buClr>
            </a:pPr>
            <a:r>
              <a:rPr lang="fr-CA" sz="2000" i="1" dirty="0"/>
              <a:t>Ou</a:t>
            </a:r>
          </a:p>
          <a:p>
            <a:pPr>
              <a:buClr>
                <a:schemeClr val="tx1"/>
              </a:buClr>
            </a:pPr>
            <a:r>
              <a:rPr lang="fr-CA" sz="2000" i="1" dirty="0"/>
              <a:t>Vous envisagez peut-être de vous inscrire PHY 1901.</a:t>
            </a:r>
          </a:p>
          <a:p>
            <a:pPr algn="just">
              <a:buClr>
                <a:schemeClr val="tx1"/>
              </a:buClr>
            </a:pPr>
            <a:endParaRPr lang="fr-CA" sz="2000" dirty="0"/>
          </a:p>
          <a:p>
            <a:pPr algn="just">
              <a:buClr>
                <a:schemeClr val="tx1"/>
              </a:buClr>
            </a:pPr>
            <a:r>
              <a:rPr lang="fr-CA" sz="2000" dirty="0"/>
              <a:t>Le Test de classement en mathématiques vous permettra de déterminer si vous maîtrisez les notions nécessaires pour réussir MAT 1903 et PHY 1901. </a:t>
            </a:r>
          </a:p>
          <a:p>
            <a:pPr>
              <a:buClr>
                <a:schemeClr val="tx1"/>
              </a:buClr>
            </a:pPr>
            <a:r>
              <a:rPr lang="fr-CA" sz="2000" dirty="0"/>
              <a:t>Pour accéder au test: </a:t>
            </a:r>
          </a:p>
          <a:p>
            <a:pPr>
              <a:buClr>
                <a:schemeClr val="tx1"/>
              </a:buClr>
            </a:pPr>
            <a:r>
              <a:rPr lang="fr-CA" sz="2000" dirty="0">
                <a:hlinkClick r:id="rId2"/>
              </a:rPr>
              <a:t>https://safire.umontreal.ca/public/FAS/safire/Documents/info_test_MAT_avril23.pdf</a:t>
            </a:r>
            <a:endParaRPr lang="fr-CA" sz="2000" dirty="0"/>
          </a:p>
          <a:p>
            <a:pPr>
              <a:buClr>
                <a:schemeClr val="tx1"/>
              </a:buClr>
            </a:pPr>
            <a:endParaRPr lang="fr-CA" sz="2000" dirty="0"/>
          </a:p>
          <a:p>
            <a:pPr algn="just">
              <a:buClr>
                <a:schemeClr val="tx1"/>
              </a:buClr>
            </a:pPr>
            <a:r>
              <a:rPr lang="fr-CA" i="1" dirty="0">
                <a:solidFill>
                  <a:srgbClr val="FF0000"/>
                </a:solidFill>
              </a:rPr>
              <a:t>*Si vous n’avez pas les notions nécessaires, vous pouvez suivre le cours de mise à niveau MAT 1901 - Compléments de mathématiques (hors-programme). </a:t>
            </a:r>
            <a:endParaRPr lang="fr-CA" sz="2000" dirty="0"/>
          </a:p>
          <a:p>
            <a:pPr algn="just">
              <a:buClr>
                <a:schemeClr val="tx1"/>
              </a:buClr>
            </a:pPr>
            <a:endParaRPr lang="fr-CA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fr-CA" sz="28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 de classement en mathématiques</a:t>
            </a:r>
            <a:endParaRPr lang="fr-CA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9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8653</TotalTime>
  <Words>2014</Words>
  <Application>Microsoft Office PowerPoint</Application>
  <PresentationFormat>Affichage à l'écran (4:3)</PresentationFormat>
  <Paragraphs>287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Verdana</vt:lpstr>
      <vt:lpstr>Wingdings</vt:lpstr>
      <vt:lpstr>GAB_pptUdeM-2017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Exemption des cours de  perfectionnement en français </vt:lpstr>
      <vt:lpstr>Présentation PowerPoint</vt:lpstr>
      <vt:lpstr>Inscription aux segments 70, 71, 72 ou 73 </vt:lpstr>
      <vt:lpstr>Test de classement en mathématiques</vt:lpstr>
      <vt:lpstr>Présentation PowerPoint</vt:lpstr>
      <vt:lpstr>Inscription aux segments 70 ou 71</vt:lpstr>
      <vt:lpstr>Présentation PowerPoint</vt:lpstr>
      <vt:lpstr>Inscription aux segments 70, 71, 72 ou 73 </vt:lpstr>
      <vt:lpstr>Choix de cours et désignations d’exigence</vt:lpstr>
      <vt:lpstr>Choix de cours et inscription dans Synchro</vt:lpstr>
      <vt:lpstr>Choix de cours et inscription dans Synchro</vt:lpstr>
      <vt:lpstr>Charge de travail</vt:lpstr>
      <vt:lpstr>Évaluations et normes de succès </vt:lpstr>
      <vt:lpstr>Examens</vt:lpstr>
      <vt:lpstr>Examens</vt:lpstr>
      <vt:lpstr>Dates à retenir</vt:lpstr>
      <vt:lpstr>Dates à retenir – Hiver 2024</vt:lpstr>
      <vt:lpstr>Dates à retenir – Hiver 2024</vt:lpstr>
      <vt:lpstr>Dates à retenir – Hiver 2024</vt:lpstr>
      <vt:lpstr>Dates à retenir </vt:lpstr>
      <vt:lpstr>Ressources d’appui</vt:lpstr>
      <vt:lpstr>Ressources d’appui</vt:lpstr>
      <vt:lpstr>Présentation PowerPoint</vt:lpstr>
    </vt:vector>
  </TitlesOfParts>
  <Company>Universite de Montreal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Sébastien Galarneau</cp:lastModifiedBy>
  <cp:revision>454</cp:revision>
  <cp:lastPrinted>2019-04-30T19:34:08Z</cp:lastPrinted>
  <dcterms:created xsi:type="dcterms:W3CDTF">2017-08-30T19:02:13Z</dcterms:created>
  <dcterms:modified xsi:type="dcterms:W3CDTF">2023-12-14T16:17:13Z</dcterms:modified>
</cp:coreProperties>
</file>