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6" r:id="rId2"/>
    <p:sldMasterId id="2147483758" r:id="rId3"/>
    <p:sldMasterId id="2147483782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9" r:id="rId6"/>
    <p:sldId id="304" r:id="rId7"/>
    <p:sldId id="307" r:id="rId8"/>
    <p:sldId id="306" r:id="rId9"/>
    <p:sldId id="305" r:id="rId10"/>
    <p:sldId id="347" r:id="rId11"/>
    <p:sldId id="344" r:id="rId12"/>
    <p:sldId id="345" r:id="rId13"/>
    <p:sldId id="312" r:id="rId14"/>
    <p:sldId id="314" r:id="rId15"/>
    <p:sldId id="315" r:id="rId16"/>
    <p:sldId id="317" r:id="rId17"/>
    <p:sldId id="372" r:id="rId18"/>
    <p:sldId id="368" r:id="rId19"/>
    <p:sldId id="359" r:id="rId20"/>
    <p:sldId id="354" r:id="rId21"/>
    <p:sldId id="352" r:id="rId22"/>
    <p:sldId id="329" r:id="rId23"/>
    <p:sldId id="331" r:id="rId24"/>
    <p:sldId id="362" r:id="rId25"/>
    <p:sldId id="363" r:id="rId26"/>
    <p:sldId id="351" r:id="rId27"/>
    <p:sldId id="338" r:id="rId28"/>
    <p:sldId id="339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7"/>
            <p14:sldId id="259"/>
            <p14:sldId id="304"/>
            <p14:sldId id="307"/>
            <p14:sldId id="306"/>
            <p14:sldId id="305"/>
            <p14:sldId id="347"/>
            <p14:sldId id="344"/>
            <p14:sldId id="345"/>
            <p14:sldId id="312"/>
            <p14:sldId id="314"/>
            <p14:sldId id="315"/>
            <p14:sldId id="317"/>
            <p14:sldId id="372"/>
            <p14:sldId id="368"/>
            <p14:sldId id="359"/>
            <p14:sldId id="354"/>
            <p14:sldId id="352"/>
            <p14:sldId id="329"/>
            <p14:sldId id="331"/>
            <p14:sldId id="362"/>
            <p14:sldId id="363"/>
            <p14:sldId id="351"/>
            <p14:sldId id="338"/>
          </p14:sldIdLst>
        </p14:section>
        <p14:section name="Section par défaut" id="{91D24CC0-D230-4F8C-A248-BCA42027298A}">
          <p14:sldIdLst>
            <p14:sldId id="339"/>
          </p14:sldIdLst>
        </p14:section>
        <p14:section name="Exemples de graphique" id="{9CB40FA6-1E8C-45F1-AAE5-1FAA973DF2BF}">
          <p14:sldIdLst/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59208-FF38-4B38-A520-25A9BD8D8539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CA"/>
        </a:p>
      </dgm:t>
    </dgm:pt>
    <dgm:pt modelId="{2A64A5B9-D19A-41FE-8C87-5DDB4802DD28}">
      <dgm:prSet phldrT="[Texte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fr-CA" dirty="0"/>
            <a:t>Mise en probation E2024</a:t>
          </a:r>
          <a:endParaRPr lang="fr-FR" dirty="0"/>
        </a:p>
      </dgm:t>
    </dgm:pt>
    <dgm:pt modelId="{B1131BE5-0A77-4B96-823B-677755490556}" type="parTrans" cxnId="{1D7A0698-F1DE-4675-A0CC-6A4950617615}">
      <dgm:prSet/>
      <dgm:spPr/>
      <dgm:t>
        <a:bodyPr/>
        <a:lstStyle/>
        <a:p>
          <a:endParaRPr lang="fr-FR"/>
        </a:p>
      </dgm:t>
    </dgm:pt>
    <dgm:pt modelId="{AA915618-901C-49E2-9003-C103C3136ED4}" type="sibTrans" cxnId="{1D7A0698-F1DE-4675-A0CC-6A4950617615}">
      <dgm:prSet/>
      <dgm:spPr/>
      <dgm:t>
        <a:bodyPr/>
        <a:lstStyle/>
        <a:p>
          <a:endParaRPr lang="fr-FR"/>
        </a:p>
      </dgm:t>
    </dgm:pt>
    <dgm:pt modelId="{64D7398C-CA5F-4667-84EE-49C6A7E2558F}">
      <dgm:prSet phldrT="[Texte]"/>
      <dgm:spPr>
        <a:solidFill>
          <a:schemeClr val="tx2">
            <a:alpha val="70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Probation A2024</a:t>
          </a:r>
          <a:endParaRPr lang="fr-FR" dirty="0">
            <a:solidFill>
              <a:schemeClr val="tx1"/>
            </a:solidFill>
          </a:endParaRPr>
        </a:p>
      </dgm:t>
    </dgm:pt>
    <dgm:pt modelId="{CBEC474A-3135-43B3-9738-35900C037B98}" type="parTrans" cxnId="{D8E6AE1B-3978-4038-AE16-517F9571E7EE}">
      <dgm:prSet/>
      <dgm:spPr/>
      <dgm:t>
        <a:bodyPr/>
        <a:lstStyle/>
        <a:p>
          <a:endParaRPr lang="fr-FR"/>
        </a:p>
      </dgm:t>
    </dgm:pt>
    <dgm:pt modelId="{A889F9BB-72A4-4D95-B061-F81A86FEAE59}" type="sibTrans" cxnId="{D8E6AE1B-3978-4038-AE16-517F9571E7EE}">
      <dgm:prSet/>
      <dgm:spPr/>
      <dgm:t>
        <a:bodyPr/>
        <a:lstStyle/>
        <a:p>
          <a:endParaRPr lang="fr-FR"/>
        </a:p>
      </dgm:t>
    </dgm:pt>
    <dgm:pt modelId="{B5101BEA-E662-4277-9DDC-C04BC6027420}">
      <dgm:prSet phldrT="[Texte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fr-CA" dirty="0"/>
            <a:t>Probation  à venir H2024</a:t>
          </a:r>
          <a:endParaRPr lang="fr-FR" dirty="0"/>
        </a:p>
      </dgm:t>
    </dgm:pt>
    <dgm:pt modelId="{F2292B2A-AA65-434C-9499-F4C8140BCDC9}" type="sibTrans" cxnId="{7399E3F8-1082-48F3-A486-0D9B5A51DA8E}">
      <dgm:prSet/>
      <dgm:spPr/>
      <dgm:t>
        <a:bodyPr/>
        <a:lstStyle/>
        <a:p>
          <a:endParaRPr lang="fr-FR"/>
        </a:p>
      </dgm:t>
    </dgm:pt>
    <dgm:pt modelId="{81C00DB3-9A1B-46DE-A222-F56A6778A462}" type="parTrans" cxnId="{7399E3F8-1082-48F3-A486-0D9B5A51DA8E}">
      <dgm:prSet/>
      <dgm:spPr/>
      <dgm:t>
        <a:bodyPr/>
        <a:lstStyle/>
        <a:p>
          <a:endParaRPr lang="fr-FR"/>
        </a:p>
      </dgm:t>
    </dgm:pt>
    <dgm:pt modelId="{D3EDF920-84BB-4E52-98EA-3D8528B8DDFE}">
      <dgm:prSet phldrT="[Texte]"/>
      <dgm:spPr>
        <a:solidFill>
          <a:schemeClr val="tx2">
            <a:alpha val="60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Probation</a:t>
          </a:r>
          <a:r>
            <a:rPr lang="fr-CA" dirty="0"/>
            <a:t> H2025</a:t>
          </a:r>
          <a:endParaRPr lang="fr-FR" dirty="0">
            <a:solidFill>
              <a:schemeClr val="tx1"/>
            </a:solidFill>
          </a:endParaRPr>
        </a:p>
      </dgm:t>
    </dgm:pt>
    <dgm:pt modelId="{7B3D54F8-4852-4C0A-A8D8-50BD118C9DDD}" type="parTrans" cxnId="{EC8A7743-97E2-4DF5-A213-4FABDBB30D07}">
      <dgm:prSet/>
      <dgm:spPr/>
      <dgm:t>
        <a:bodyPr/>
        <a:lstStyle/>
        <a:p>
          <a:endParaRPr lang="fr-CA"/>
        </a:p>
      </dgm:t>
    </dgm:pt>
    <dgm:pt modelId="{55C2D2F4-D433-489E-A310-D1197E7BAE22}" type="sibTrans" cxnId="{EC8A7743-97E2-4DF5-A213-4FABDBB30D07}">
      <dgm:prSet/>
      <dgm:spPr/>
      <dgm:t>
        <a:bodyPr/>
        <a:lstStyle/>
        <a:p>
          <a:endParaRPr lang="fr-CA"/>
        </a:p>
      </dgm:t>
    </dgm:pt>
    <dgm:pt modelId="{661EB5CB-25BC-4D59-927E-A4843571842F}">
      <dgm:prSet phldrT="[Texte]"/>
      <dgm:spPr>
        <a:solidFill>
          <a:schemeClr val="tx2">
            <a:alpha val="50000"/>
          </a:schemeClr>
        </a:solidFill>
      </dgm:spPr>
      <dgm:t>
        <a:bodyPr/>
        <a:lstStyle/>
        <a:p>
          <a:r>
            <a:rPr lang="fr-CA" dirty="0">
              <a:solidFill>
                <a:schemeClr val="tx1"/>
              </a:solidFill>
            </a:rPr>
            <a:t>Probation E2025</a:t>
          </a:r>
          <a:endParaRPr lang="fr-FR" dirty="0">
            <a:solidFill>
              <a:schemeClr val="tx1"/>
            </a:solidFill>
          </a:endParaRPr>
        </a:p>
      </dgm:t>
    </dgm:pt>
    <dgm:pt modelId="{6BACDE31-2F73-4F98-A7B3-E95A365B5DFD}" type="parTrans" cxnId="{BBBC2417-E141-4883-AFC9-AF7BF04956CD}">
      <dgm:prSet/>
      <dgm:spPr/>
      <dgm:t>
        <a:bodyPr/>
        <a:lstStyle/>
        <a:p>
          <a:endParaRPr lang="fr-CA"/>
        </a:p>
      </dgm:t>
    </dgm:pt>
    <dgm:pt modelId="{2E1C7AF0-561D-461E-B536-4BF5428FA34E}" type="sibTrans" cxnId="{BBBC2417-E141-4883-AFC9-AF7BF04956CD}">
      <dgm:prSet/>
      <dgm:spPr/>
      <dgm:t>
        <a:bodyPr/>
        <a:lstStyle/>
        <a:p>
          <a:endParaRPr lang="fr-CA"/>
        </a:p>
      </dgm:t>
    </dgm:pt>
    <dgm:pt modelId="{E831B107-3EBB-438E-BA80-BC522F398CB6}" type="pres">
      <dgm:prSet presAssocID="{00C59208-FF38-4B38-A520-25A9BD8D8539}" presName="Name0" presStyleCnt="0">
        <dgm:presLayoutVars>
          <dgm:dir/>
          <dgm:animLvl val="lvl"/>
          <dgm:resizeHandles val="exact"/>
        </dgm:presLayoutVars>
      </dgm:prSet>
      <dgm:spPr/>
    </dgm:pt>
    <dgm:pt modelId="{FEDD97F8-859D-48D5-BDD4-D50A4BC91CE1}" type="pres">
      <dgm:prSet presAssocID="{B5101BEA-E662-4277-9DDC-C04BC6027420}" presName="parTxOnly" presStyleLbl="node1" presStyleIdx="0" presStyleCnt="5" custLinFactNeighborX="-1123" custLinFactNeighborY="-1355">
        <dgm:presLayoutVars>
          <dgm:chMax val="0"/>
          <dgm:chPref val="0"/>
          <dgm:bulletEnabled val="1"/>
        </dgm:presLayoutVars>
      </dgm:prSet>
      <dgm:spPr/>
    </dgm:pt>
    <dgm:pt modelId="{E6869F97-24FD-40F3-98E1-494877E30E70}" type="pres">
      <dgm:prSet presAssocID="{F2292B2A-AA65-434C-9499-F4C8140BCDC9}" presName="parTxOnlySpace" presStyleCnt="0"/>
      <dgm:spPr/>
    </dgm:pt>
    <dgm:pt modelId="{2B47EA71-1B65-4281-9366-A4916EDA488A}" type="pres">
      <dgm:prSet presAssocID="{2A64A5B9-D19A-41FE-8C87-5DDB4802DD28}" presName="parTxOnly" presStyleLbl="node1" presStyleIdx="1" presStyleCnt="5" custLinFactNeighborY="850">
        <dgm:presLayoutVars>
          <dgm:chMax val="0"/>
          <dgm:chPref val="0"/>
          <dgm:bulletEnabled val="1"/>
        </dgm:presLayoutVars>
      </dgm:prSet>
      <dgm:spPr/>
    </dgm:pt>
    <dgm:pt modelId="{8BD89A4F-D58A-4FB5-B5C1-40C478026FAD}" type="pres">
      <dgm:prSet presAssocID="{AA915618-901C-49E2-9003-C103C3136ED4}" presName="parTxOnlySpace" presStyleCnt="0"/>
      <dgm:spPr/>
    </dgm:pt>
    <dgm:pt modelId="{BC2F3ABA-6D3E-4C41-AA75-93734828E959}" type="pres">
      <dgm:prSet presAssocID="{64D7398C-CA5F-4667-84EE-49C6A7E2558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35B5C6-1656-4905-AEB5-373267A5EC12}" type="pres">
      <dgm:prSet presAssocID="{A889F9BB-72A4-4D95-B061-F81A86FEAE59}" presName="parTxOnlySpace" presStyleCnt="0"/>
      <dgm:spPr/>
    </dgm:pt>
    <dgm:pt modelId="{2DF45E5B-F278-4008-8EDA-2F657988B5F7}" type="pres">
      <dgm:prSet presAssocID="{D3EDF920-84BB-4E52-98EA-3D8528B8DDFE}" presName="parTxOnly" presStyleLbl="node1" presStyleIdx="3" presStyleCnt="5" custLinFactNeighborY="2392">
        <dgm:presLayoutVars>
          <dgm:chMax val="0"/>
          <dgm:chPref val="0"/>
          <dgm:bulletEnabled val="1"/>
        </dgm:presLayoutVars>
      </dgm:prSet>
      <dgm:spPr/>
    </dgm:pt>
    <dgm:pt modelId="{E75B2EBD-537D-4F08-A1DA-448703228F33}" type="pres">
      <dgm:prSet presAssocID="{55C2D2F4-D433-489E-A310-D1197E7BAE22}" presName="parTxOnlySpace" presStyleCnt="0"/>
      <dgm:spPr/>
    </dgm:pt>
    <dgm:pt modelId="{AC085378-DE32-402B-BC07-23DD33B74A80}" type="pres">
      <dgm:prSet presAssocID="{661EB5CB-25BC-4D59-927E-A4843571842F}" presName="parTxOnly" presStyleLbl="node1" presStyleIdx="4" presStyleCnt="5" custLinFactNeighborY="2392">
        <dgm:presLayoutVars>
          <dgm:chMax val="0"/>
          <dgm:chPref val="0"/>
          <dgm:bulletEnabled val="1"/>
        </dgm:presLayoutVars>
      </dgm:prSet>
      <dgm:spPr/>
    </dgm:pt>
  </dgm:ptLst>
  <dgm:cxnLst>
    <dgm:cxn modelId="{4CB8DA02-2C22-40EB-ADF9-4C3114C92EAB}" type="presOf" srcId="{B5101BEA-E662-4277-9DDC-C04BC6027420}" destId="{FEDD97F8-859D-48D5-BDD4-D50A4BC91CE1}" srcOrd="0" destOrd="0" presId="urn:microsoft.com/office/officeart/2005/8/layout/chevron1"/>
    <dgm:cxn modelId="{BBBC2417-E141-4883-AFC9-AF7BF04956CD}" srcId="{00C59208-FF38-4B38-A520-25A9BD8D8539}" destId="{661EB5CB-25BC-4D59-927E-A4843571842F}" srcOrd="4" destOrd="0" parTransId="{6BACDE31-2F73-4F98-A7B3-E95A365B5DFD}" sibTransId="{2E1C7AF0-561D-461E-B536-4BF5428FA34E}"/>
    <dgm:cxn modelId="{D8E6AE1B-3978-4038-AE16-517F9571E7EE}" srcId="{00C59208-FF38-4B38-A520-25A9BD8D8539}" destId="{64D7398C-CA5F-4667-84EE-49C6A7E2558F}" srcOrd="2" destOrd="0" parTransId="{CBEC474A-3135-43B3-9738-35900C037B98}" sibTransId="{A889F9BB-72A4-4D95-B061-F81A86FEAE59}"/>
    <dgm:cxn modelId="{ED64E433-6041-4207-8799-A90B4659B701}" type="presOf" srcId="{661EB5CB-25BC-4D59-927E-A4843571842F}" destId="{AC085378-DE32-402B-BC07-23DD33B74A80}" srcOrd="0" destOrd="0" presId="urn:microsoft.com/office/officeart/2005/8/layout/chevron1"/>
    <dgm:cxn modelId="{B7B17C5E-A655-4942-BBFB-49E26AAC54B8}" type="presOf" srcId="{D3EDF920-84BB-4E52-98EA-3D8528B8DDFE}" destId="{2DF45E5B-F278-4008-8EDA-2F657988B5F7}" srcOrd="0" destOrd="0" presId="urn:microsoft.com/office/officeart/2005/8/layout/chevron1"/>
    <dgm:cxn modelId="{EC8A7743-97E2-4DF5-A213-4FABDBB30D07}" srcId="{00C59208-FF38-4B38-A520-25A9BD8D8539}" destId="{D3EDF920-84BB-4E52-98EA-3D8528B8DDFE}" srcOrd="3" destOrd="0" parTransId="{7B3D54F8-4852-4C0A-A8D8-50BD118C9DDD}" sibTransId="{55C2D2F4-D433-489E-A310-D1197E7BAE22}"/>
    <dgm:cxn modelId="{1D7A0698-F1DE-4675-A0CC-6A4950617615}" srcId="{00C59208-FF38-4B38-A520-25A9BD8D8539}" destId="{2A64A5B9-D19A-41FE-8C87-5DDB4802DD28}" srcOrd="1" destOrd="0" parTransId="{B1131BE5-0A77-4B96-823B-677755490556}" sibTransId="{AA915618-901C-49E2-9003-C103C3136ED4}"/>
    <dgm:cxn modelId="{8DBB8D9A-CCEE-4D34-AF2C-1B24C50CFADF}" type="presOf" srcId="{00C59208-FF38-4B38-A520-25A9BD8D8539}" destId="{E831B107-3EBB-438E-BA80-BC522F398CB6}" srcOrd="0" destOrd="0" presId="urn:microsoft.com/office/officeart/2005/8/layout/chevron1"/>
    <dgm:cxn modelId="{6AC97DCC-EFC5-4A62-B962-6D85CC93A7D2}" type="presOf" srcId="{64D7398C-CA5F-4667-84EE-49C6A7E2558F}" destId="{BC2F3ABA-6D3E-4C41-AA75-93734828E959}" srcOrd="0" destOrd="0" presId="urn:microsoft.com/office/officeart/2005/8/layout/chevron1"/>
    <dgm:cxn modelId="{EFE24FF8-403E-4A7A-BE6A-05D1A0C33910}" type="presOf" srcId="{2A64A5B9-D19A-41FE-8C87-5DDB4802DD28}" destId="{2B47EA71-1B65-4281-9366-A4916EDA488A}" srcOrd="0" destOrd="0" presId="urn:microsoft.com/office/officeart/2005/8/layout/chevron1"/>
    <dgm:cxn modelId="{7399E3F8-1082-48F3-A486-0D9B5A51DA8E}" srcId="{00C59208-FF38-4B38-A520-25A9BD8D8539}" destId="{B5101BEA-E662-4277-9DDC-C04BC6027420}" srcOrd="0" destOrd="0" parTransId="{81C00DB3-9A1B-46DE-A222-F56A6778A462}" sibTransId="{F2292B2A-AA65-434C-9499-F4C8140BCDC9}"/>
    <dgm:cxn modelId="{131EACAC-E6B4-4BB3-BF8A-C3E91FF043E5}" type="presParOf" srcId="{E831B107-3EBB-438E-BA80-BC522F398CB6}" destId="{FEDD97F8-859D-48D5-BDD4-D50A4BC91CE1}" srcOrd="0" destOrd="0" presId="urn:microsoft.com/office/officeart/2005/8/layout/chevron1"/>
    <dgm:cxn modelId="{F6CE3BFA-2976-4BC2-9E4F-2BC8A4E48125}" type="presParOf" srcId="{E831B107-3EBB-438E-BA80-BC522F398CB6}" destId="{E6869F97-24FD-40F3-98E1-494877E30E70}" srcOrd="1" destOrd="0" presId="urn:microsoft.com/office/officeart/2005/8/layout/chevron1"/>
    <dgm:cxn modelId="{CDA6221C-DBF4-472D-9DDF-C3BF60057B5F}" type="presParOf" srcId="{E831B107-3EBB-438E-BA80-BC522F398CB6}" destId="{2B47EA71-1B65-4281-9366-A4916EDA488A}" srcOrd="2" destOrd="0" presId="urn:microsoft.com/office/officeart/2005/8/layout/chevron1"/>
    <dgm:cxn modelId="{6664B7D3-3042-4702-96C0-BAC9E90D3C9E}" type="presParOf" srcId="{E831B107-3EBB-438E-BA80-BC522F398CB6}" destId="{8BD89A4F-D58A-4FB5-B5C1-40C478026FAD}" srcOrd="3" destOrd="0" presId="urn:microsoft.com/office/officeart/2005/8/layout/chevron1"/>
    <dgm:cxn modelId="{BBF0A0B4-C6F7-4571-B1AA-58D3B0968FA0}" type="presParOf" srcId="{E831B107-3EBB-438E-BA80-BC522F398CB6}" destId="{BC2F3ABA-6D3E-4C41-AA75-93734828E959}" srcOrd="4" destOrd="0" presId="urn:microsoft.com/office/officeart/2005/8/layout/chevron1"/>
    <dgm:cxn modelId="{D294115D-70EB-48D2-805B-D0C4C652DF5E}" type="presParOf" srcId="{E831B107-3EBB-438E-BA80-BC522F398CB6}" destId="{6735B5C6-1656-4905-AEB5-373267A5EC12}" srcOrd="5" destOrd="0" presId="urn:microsoft.com/office/officeart/2005/8/layout/chevron1"/>
    <dgm:cxn modelId="{7D0DB121-F966-4B86-AD37-4E3127CBCB22}" type="presParOf" srcId="{E831B107-3EBB-438E-BA80-BC522F398CB6}" destId="{2DF45E5B-F278-4008-8EDA-2F657988B5F7}" srcOrd="6" destOrd="0" presId="urn:microsoft.com/office/officeart/2005/8/layout/chevron1"/>
    <dgm:cxn modelId="{F3579179-1A1B-417C-8DA5-7C660772C5DF}" type="presParOf" srcId="{E831B107-3EBB-438E-BA80-BC522F398CB6}" destId="{E75B2EBD-537D-4F08-A1DA-448703228F33}" srcOrd="7" destOrd="0" presId="urn:microsoft.com/office/officeart/2005/8/layout/chevron1"/>
    <dgm:cxn modelId="{1E745F8B-F0E0-491C-9A5D-D8C3C30EE69A}" type="presParOf" srcId="{E831B107-3EBB-438E-BA80-BC522F398CB6}" destId="{AC085378-DE32-402B-BC07-23DD33B74A8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D97F8-859D-48D5-BDD4-D50A4BC91CE1}">
      <dsp:nvSpPr>
        <dsp:cNvPr id="0" name=""/>
        <dsp:cNvSpPr/>
      </dsp:nvSpPr>
      <dsp:spPr>
        <a:xfrm>
          <a:off x="1" y="114302"/>
          <a:ext cx="1811445" cy="724578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Probation  à venir H2024</a:t>
          </a:r>
          <a:endParaRPr lang="fr-FR" sz="1700" kern="1200" dirty="0"/>
        </a:p>
      </dsp:txBody>
      <dsp:txXfrm>
        <a:off x="362290" y="114302"/>
        <a:ext cx="1086867" cy="724578"/>
      </dsp:txXfrm>
    </dsp:sp>
    <dsp:sp modelId="{2B47EA71-1B65-4281-9366-A4916EDA488A}">
      <dsp:nvSpPr>
        <dsp:cNvPr id="0" name=""/>
        <dsp:cNvSpPr/>
      </dsp:nvSpPr>
      <dsp:spPr>
        <a:xfrm>
          <a:off x="1632336" y="130279"/>
          <a:ext cx="1811445" cy="724578"/>
        </a:xfrm>
        <a:prstGeom prst="chevron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Mise en probation E2024</a:t>
          </a:r>
          <a:endParaRPr lang="fr-FR" sz="1700" kern="1200" dirty="0"/>
        </a:p>
      </dsp:txBody>
      <dsp:txXfrm>
        <a:off x="1994625" y="130279"/>
        <a:ext cx="1086867" cy="724578"/>
      </dsp:txXfrm>
    </dsp:sp>
    <dsp:sp modelId="{BC2F3ABA-6D3E-4C41-AA75-93734828E959}">
      <dsp:nvSpPr>
        <dsp:cNvPr id="0" name=""/>
        <dsp:cNvSpPr/>
      </dsp:nvSpPr>
      <dsp:spPr>
        <a:xfrm>
          <a:off x="3262636" y="124120"/>
          <a:ext cx="1811445" cy="724578"/>
        </a:xfrm>
        <a:prstGeom prst="chevron">
          <a:avLst/>
        </a:prstGeom>
        <a:solidFill>
          <a:schemeClr val="tx2"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tx1"/>
              </a:solidFill>
            </a:rPr>
            <a:t>Probation A2024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3624925" y="124120"/>
        <a:ext cx="1086867" cy="724578"/>
      </dsp:txXfrm>
    </dsp:sp>
    <dsp:sp modelId="{2DF45E5B-F278-4008-8EDA-2F657988B5F7}">
      <dsp:nvSpPr>
        <dsp:cNvPr id="0" name=""/>
        <dsp:cNvSpPr/>
      </dsp:nvSpPr>
      <dsp:spPr>
        <a:xfrm>
          <a:off x="4892937" y="141452"/>
          <a:ext cx="1811445" cy="724578"/>
        </a:xfrm>
        <a:prstGeom prst="chevron">
          <a:avLst/>
        </a:prstGeom>
        <a:solidFill>
          <a:schemeClr val="tx2"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tx1"/>
              </a:solidFill>
            </a:rPr>
            <a:t>Probation</a:t>
          </a:r>
          <a:r>
            <a:rPr lang="fr-CA" sz="1700" kern="1200" dirty="0"/>
            <a:t> H2025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5255226" y="141452"/>
        <a:ext cx="1086867" cy="724578"/>
      </dsp:txXfrm>
    </dsp:sp>
    <dsp:sp modelId="{AC085378-DE32-402B-BC07-23DD33B74A80}">
      <dsp:nvSpPr>
        <dsp:cNvPr id="0" name=""/>
        <dsp:cNvSpPr/>
      </dsp:nvSpPr>
      <dsp:spPr>
        <a:xfrm>
          <a:off x="6523238" y="141452"/>
          <a:ext cx="1811445" cy="724578"/>
        </a:xfrm>
        <a:prstGeom prst="chevron">
          <a:avLst/>
        </a:prstGeom>
        <a:solidFill>
          <a:schemeClr val="tx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>
              <a:solidFill>
                <a:schemeClr val="tx1"/>
              </a:solidFill>
            </a:rPr>
            <a:t>Probation E2025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6885527" y="141452"/>
        <a:ext cx="1086867" cy="724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2" tIns="46661" rIns="93322" bIns="46661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2" tIns="46661" rIns="93322" bIns="46661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2" tIns="46661" rIns="93322" bIns="4666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22" tIns="46661" rIns="93322" bIns="46661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>
                <a:solidFill>
                  <a:prstClr val="black"/>
                </a:solidFill>
              </a:rPr>
              <a:t>Service d'appui à la formation interdisciplinaire et à la réussite étudiante (SAFIRE) - Université de Montréal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>
                <a:solidFill>
                  <a:prstClr val="black"/>
                </a:solidFill>
              </a:rPr>
              <a:t>Service d'appui à la formation interdisciplinaire et à la réussite étudiante (SAFIRE) - Université de Montréal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A">
                <a:solidFill>
                  <a:prstClr val="black"/>
                </a:solidFill>
              </a:rPr>
              <a:t>Service d'appui à la formation interdisciplinaire et à la réussite étudiante (SAFIRE) - Université de Montréal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7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1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4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8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5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96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31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3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99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3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49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1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9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01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5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41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357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4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6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1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6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46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69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55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18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6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9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6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02" r:id="rId4"/>
    <p:sldLayoutId id="2147483703" r:id="rId5"/>
    <p:sldLayoutId id="2147483722" r:id="rId6"/>
    <p:sldLayoutId id="2147483730" r:id="rId7"/>
    <p:sldLayoutId id="2147483734" r:id="rId8"/>
    <p:sldLayoutId id="2147483744" r:id="rId9"/>
    <p:sldLayoutId id="2147483728" r:id="rId10"/>
    <p:sldLayoutId id="2147483731" r:id="rId11"/>
    <p:sldLayoutId id="2147483681" r:id="rId12"/>
    <p:sldLayoutId id="2147483723" r:id="rId13"/>
    <p:sldLayoutId id="2147483724" r:id="rId14"/>
    <p:sldLayoutId id="2147483725" r:id="rId15"/>
    <p:sldLayoutId id="2147483727" r:id="rId16"/>
    <p:sldLayoutId id="2147483738" r:id="rId17"/>
    <p:sldLayoutId id="2147483691" r:id="rId18"/>
    <p:sldLayoutId id="2147483732" r:id="rId19"/>
    <p:sldLayoutId id="2147483736" r:id="rId20"/>
    <p:sldLayoutId id="2147483742" r:id="rId21"/>
    <p:sldLayoutId id="2147483743" r:id="rId22"/>
    <p:sldLayoutId id="2147483740" r:id="rId23"/>
    <p:sldLayoutId id="2147483741" r:id="rId24"/>
    <p:sldLayoutId id="2147483733" r:id="rId25"/>
    <p:sldLayoutId id="2147483737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7BBA2B3-CB1A-4119-8B93-438CB7BDBC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12/12/2023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CE72EE5-315F-450E-AF42-8E030B362EC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eetudiante.umontreal.ca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SAFIREtest@Udemontreal.onmicrosoft.com/bookings/s/ymK79HAiok6aOu-i7z1ADQ2" TargetMode="External"/><Relationship Id="rId2" Type="http://schemas.openxmlformats.org/officeDocument/2006/relationships/hyperlink" Target="mailto:annee-prep@safire.umontreal.ca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1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447801"/>
            <a:ext cx="8337682" cy="4810124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600" b="1" dirty="0"/>
              <a:t>COURS OBLIGATOIRES</a:t>
            </a:r>
            <a:r>
              <a:rPr lang="fr-CA" sz="2600" dirty="0"/>
              <a:t> (de 1 à 5 selon l’orientation)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6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600" b="1" dirty="0"/>
              <a:t>COURS À OPTION </a:t>
            </a:r>
            <a:r>
              <a:rPr lang="fr-CA" sz="2600" dirty="0"/>
              <a:t>:</a:t>
            </a:r>
          </a:p>
          <a:p>
            <a:pPr marL="714375" indent="-263525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Minimum et maximum à respecter dans chaque bloc </a:t>
            </a:r>
          </a:p>
          <a:p>
            <a:pPr marL="714375" indent="-263525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 Résultats sont contributifs à la moyenne cumulative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600" b="1" dirty="0"/>
              <a:t>COURS HORS PROGRAMME </a:t>
            </a:r>
            <a:r>
              <a:rPr lang="fr-CA" sz="2600" dirty="0"/>
              <a:t>(6 crédits maximum) </a:t>
            </a:r>
            <a:r>
              <a:rPr lang="fr-CA" sz="2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71437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Cours de français (requis selon résultat au test de classement)</a:t>
            </a:r>
          </a:p>
          <a:p>
            <a:pPr marL="71437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Cours de niveau universitaire</a:t>
            </a:r>
          </a:p>
          <a:p>
            <a:pPr marL="714375" indent="-2635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Résultats sont NON contributifs à la moyenne cumulative</a:t>
            </a:r>
          </a:p>
          <a:p>
            <a:pPr marL="714375" indent="-263525">
              <a:buFont typeface="Arial" panose="020B0604020202020204" pitchFamily="34" charset="0"/>
              <a:buChar char="•"/>
            </a:pPr>
            <a:endParaRPr lang="fr-CA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60160"/>
            <a:ext cx="9144000" cy="900751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Choix de cours et désignations d’exigence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38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S’adresse principalement aux étudiants qui envisagent de s’inscrire au cours MAT 1903 ou au cours PHY 1901</a:t>
            </a: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Permet de déterminer si vous maîtrisez les notions vous permettant de réussir les cours MAT 1903 et </a:t>
            </a:r>
            <a:r>
              <a:rPr lang="fr-CA" sz="2200"/>
              <a:t>PHY 1901</a:t>
            </a:r>
            <a:endParaRPr lang="fr-CA" sz="2200" dirty="0"/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Si tel n’est pas le cas, vous pouvez suivre le cours de mise à niveau MAT 1901 - compléments de mathématiques </a:t>
            </a:r>
            <a:br>
              <a:rPr lang="fr-CA" sz="2200" dirty="0"/>
            </a:br>
            <a:r>
              <a:rPr lang="fr-CA" sz="2200" dirty="0"/>
              <a:t>(hors-prog.)</a:t>
            </a:r>
          </a:p>
          <a:p>
            <a:r>
              <a:rPr lang="fr-CA" sz="2000" dirty="0"/>
              <a:t>       </a:t>
            </a:r>
            <a:br>
              <a:rPr lang="fr-CA" sz="2000" dirty="0"/>
            </a:br>
            <a:r>
              <a:rPr lang="fr-CA" sz="2000" dirty="0"/>
              <a:t>	        </a:t>
            </a:r>
            <a:r>
              <a:rPr lang="fr-CA" sz="2200" dirty="0"/>
              <a:t>Information sur la page d’accueil du SAFIRE </a:t>
            </a:r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 de mathématiques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3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2" y="108289"/>
            <a:ext cx="9144001" cy="900751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Choix de cours et inscription dans Synchro</a:t>
            </a:r>
            <a:endParaRPr lang="fr-CA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" y="2102782"/>
            <a:ext cx="8269947" cy="369030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12527" y="3716323"/>
            <a:ext cx="3623246" cy="6207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99946" y="3397077"/>
            <a:ext cx="674162" cy="3933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1" y="1610436"/>
            <a:ext cx="9503229" cy="4311564"/>
          </a:xfrm>
        </p:spPr>
        <p:txBody>
          <a:bodyPr anchor="ctr">
            <a:normAutofit/>
          </a:bodyPr>
          <a:lstStyle/>
          <a:p>
            <a:r>
              <a:rPr lang="fr-CA" sz="2400" b="1" dirty="0"/>
              <a:t>Temps plein ou temps partiel ?</a:t>
            </a:r>
          </a:p>
          <a:p>
            <a:endParaRPr lang="fr-CA" sz="2000" dirty="0"/>
          </a:p>
          <a:p>
            <a:pPr marL="447675" indent="-447675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Temps plein : minimum 12 crédits</a:t>
            </a:r>
          </a:p>
          <a:p>
            <a:pPr marL="714375" indent="-266700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Prêts et bourses (sauf exceptions)</a:t>
            </a:r>
          </a:p>
          <a:p>
            <a:pPr marL="714375" indent="-257175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Permis d’études (étudiants internationaux)</a:t>
            </a:r>
          </a:p>
          <a:p>
            <a:pPr marL="914400" lvl="1" indent="-457200">
              <a:buClr>
                <a:schemeClr val="accent4"/>
              </a:buClr>
              <a:buFont typeface="Wingdings" panose="05000000000000000000" pitchFamily="2" charset="2"/>
              <a:buChar char="Ø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Temps partiel : moins de 12 crédits</a:t>
            </a:r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5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AF263DF-4BAC-47AC-8800-A60D5A0D616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fr-CA" b="1" dirty="0"/>
              <a:t>Charge de travail hebdomadaire (cours de 3 crédits)</a:t>
            </a:r>
          </a:p>
          <a:p>
            <a:pPr>
              <a:buClr>
                <a:schemeClr val="accent4"/>
              </a:buClr>
            </a:pPr>
            <a:endParaRPr lang="fr-CA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3 heures/semaine en classe (théorie)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1 ou 2 heures de travaux pratiques (MAT – CHM – PHY)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Travail individuel (6 heures)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Chaque cours : 9 heures / sem. en moyenne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dirty="0"/>
              <a:t>4 cours : 36 heures/semaine 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dirty="0"/>
              <a:t>5 cours : 45 heures/semaine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0D61D35-C5EC-4A3E-8CA7-B4990153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02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2203" y="104875"/>
            <a:ext cx="8336720" cy="900751"/>
          </a:xfrm>
        </p:spPr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0" y="1479691"/>
            <a:ext cx="9144000" cy="5004486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fr-CA" sz="2400" b="1" dirty="0"/>
              <a:t>Poursuite des études au programme sous probation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endParaRPr lang="fr-CA" sz="2400" dirty="0"/>
          </a:p>
          <a:p>
            <a:pPr indent="-342900" defTabSz="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CA" sz="2200" dirty="0"/>
              <a:t>Durée : trois trimestres consécutifs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Moyenne cumulative :  </a:t>
            </a:r>
            <a:r>
              <a:rPr lang="fr-CA" sz="2000" b="1" dirty="0">
                <a:solidFill>
                  <a:schemeClr val="tx1">
                    <a:lumMod val="50000"/>
                  </a:schemeClr>
                </a:solidFill>
              </a:rPr>
              <a:t>&lt;  2,0 (1,949)  </a:t>
            </a: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au trimestre d’hiver 2024</a:t>
            </a:r>
          </a:p>
          <a:p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A" sz="2400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  <a:p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CA" sz="2400" dirty="0">
                <a:solidFill>
                  <a:schemeClr val="tx1">
                    <a:lumMod val="50000"/>
                  </a:schemeClr>
                </a:solidFill>
              </a:rPr>
              <a:t>                                                I                  II                 III</a:t>
            </a: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473110" y="3867634"/>
          <a:ext cx="8336719" cy="97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73110" y="5422348"/>
            <a:ext cx="86708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b="1" dirty="0"/>
              <a:t>ATTENTION</a:t>
            </a:r>
          </a:p>
          <a:p>
            <a:r>
              <a:rPr lang="fr-CA" dirty="0"/>
              <a:t>un étudiant ne peut être mis en probation plus d'une fois à un même programme.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992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564137"/>
            <a:ext cx="9144000" cy="5293863"/>
          </a:xfrm>
        </p:spPr>
        <p:txBody>
          <a:bodyPr anchor="t">
            <a:normAutofit/>
          </a:bodyPr>
          <a:lstStyle/>
          <a:p>
            <a:pPr marL="449263" lvl="0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rgbClr val="4D4C4A"/>
                </a:solidFill>
              </a:rPr>
              <a:t>Service à la vie étudiante </a:t>
            </a:r>
            <a:r>
              <a:rPr lang="fr-CA" sz="2400" b="1" dirty="0">
                <a:solidFill>
                  <a:srgbClr val="4D4C4A"/>
                </a:solidFill>
                <a:hlinkClick r:id="rId2"/>
              </a:rPr>
              <a:t>vieetudiante.umontreal.ca</a:t>
            </a:r>
            <a:br>
              <a:rPr lang="fr-CA" sz="2400" dirty="0">
                <a:solidFill>
                  <a:srgbClr val="4D4C4A"/>
                </a:solidFill>
              </a:rPr>
            </a:br>
            <a:endParaRPr lang="fr-CA" sz="2400" dirty="0">
              <a:solidFill>
                <a:srgbClr val="4D4C4A"/>
              </a:solidFill>
            </a:endParaRPr>
          </a:p>
          <a:p>
            <a:pPr marL="449263" lvl="0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b="1" dirty="0">
                <a:solidFill>
                  <a:srgbClr val="4D4C4A"/>
                </a:solidFill>
              </a:rPr>
              <a:t>Centre étudiant de soutien à la réussite (CESAR)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Soutien à l’apprentissage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Orientation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Information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Soutien aux étudiants en situation de handicap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U de </a:t>
            </a:r>
            <a:r>
              <a:rPr lang="fr-CA" sz="2000">
                <a:solidFill>
                  <a:srgbClr val="4D4C4A"/>
                </a:solidFill>
              </a:rPr>
              <a:t>M français</a:t>
            </a:r>
            <a:endParaRPr lang="fr-CA" sz="2000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4D4C4A"/>
              </a:solidFill>
            </a:endParaRP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b="1" dirty="0">
                <a:solidFill>
                  <a:srgbClr val="4D4C4A"/>
                </a:solidFill>
              </a:rPr>
              <a:t>Centre de santé et de consultation psychologique (CSCP)</a:t>
            </a:r>
          </a:p>
          <a:p>
            <a:pPr marL="792163" lvl="0" indent="-3429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Services de santé et de soutien psychologique</a:t>
            </a:r>
            <a:endParaRPr lang="fr-CA" sz="2000" dirty="0">
              <a:solidFill>
                <a:srgbClr val="4D4C4A"/>
              </a:solidFill>
            </a:endParaRPr>
          </a:p>
          <a:p>
            <a:pPr lvl="0">
              <a:spcBef>
                <a:spcPts val="0"/>
              </a:spcBef>
            </a:pPr>
            <a:endParaRPr lang="fr-CA" sz="2200" dirty="0">
              <a:solidFill>
                <a:srgbClr val="4D4C4A"/>
              </a:solidFill>
            </a:endParaRP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7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11282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6" name="Espace réservé du contenu 3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177872567"/>
              </p:ext>
            </p:extLst>
          </p:nvPr>
        </p:nvGraphicFramePr>
        <p:xfrm>
          <a:off x="1471613" y="1320800"/>
          <a:ext cx="6097587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name="Document" r:id="rId3" imgW="6466680" imgH="7286400" progId="Word.Document.12">
                  <p:embed/>
                </p:oleObj>
              </mc:Choice>
              <mc:Fallback>
                <p:oleObj name="Document" r:id="rId3" imgW="6466680" imgH="72864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320800"/>
                        <a:ext cx="6097587" cy="687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7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277814" y="1445192"/>
            <a:ext cx="4160836" cy="4311564"/>
          </a:xfrm>
        </p:spPr>
        <p:txBody>
          <a:bodyPr/>
          <a:lstStyle/>
          <a:p>
            <a:r>
              <a:rPr lang="fr-CA" b="1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Cote de rendement collégiale </a:t>
            </a:r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(CRC)</a:t>
            </a:r>
          </a:p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L’admission à certains programmes requiert une cote de rendement minimale (seuil). Par exemple, tous les candidats ayant une CRC de 22,0 sont admis au baccalauréat en physique:  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26735"/>
            <a:ext cx="4267201" cy="44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08180" y="1445192"/>
            <a:ext cx="4178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D’autres programmes comportent un nombre limité de places, et le site des admissions indique la CRC du dernier candidat admis (ex. : baccalauréat en neurosciences) </a:t>
            </a: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925490" y="4811047"/>
            <a:ext cx="3070579" cy="137724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11838" t="28877" r="60177" b="33003"/>
          <a:stretch/>
        </p:blipFill>
        <p:spPr>
          <a:xfrm>
            <a:off x="4708180" y="3117435"/>
            <a:ext cx="3505200" cy="312261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615132" y="4994693"/>
            <a:ext cx="3717985" cy="13248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058105" y="4811047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2" y="3429000"/>
            <a:ext cx="4281054" cy="120299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232447" y="4750369"/>
            <a:ext cx="4203374" cy="13248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083759" y="4558900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39FF43E-C313-42FD-B94C-C3F5F1CBE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1" y="5127262"/>
            <a:ext cx="3787468" cy="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0" y="1730829"/>
            <a:ext cx="9143999" cy="4844142"/>
          </a:xfrm>
        </p:spPr>
        <p:txBody>
          <a:bodyPr anchor="ctr">
            <a:normAutofit/>
          </a:bodyPr>
          <a:lstStyle/>
          <a:p>
            <a:pPr>
              <a:buClr>
                <a:schemeClr val="tx1"/>
              </a:buClr>
            </a:pPr>
            <a:r>
              <a:rPr lang="fr-CA" sz="2400" b="1" dirty="0"/>
              <a:t>Cote de rendement universitaire </a:t>
            </a:r>
            <a:r>
              <a:rPr lang="fr-CA" sz="2000" dirty="0"/>
              <a:t>(</a:t>
            </a:r>
            <a:r>
              <a:rPr lang="fr-CA" sz="2200" dirty="0"/>
              <a:t>CRU</a:t>
            </a:r>
            <a:r>
              <a:rPr lang="fr-CA" sz="2000" dirty="0"/>
              <a:t>)</a:t>
            </a:r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Indice de positionnement d’un étudiant par rapport à ses pairs </a:t>
            </a:r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Permet au </a:t>
            </a: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 </a:t>
            </a:r>
            <a:r>
              <a:rPr lang="fr-CA" sz="2200" dirty="0"/>
              <a:t>d’évaluer l’admissibilité à un programme contingenté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L’étudiant ayant suivi des cours au CEGEP a une cote de rendement collégiale (CRC) utilisée par le </a:t>
            </a: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Tout cours suivi à l’U de M contribue à raison de 2% par crédit à </a:t>
            </a:r>
            <a:br>
              <a:rPr lang="fr-CA" sz="2200" dirty="0"/>
            </a:br>
            <a:r>
              <a:rPr lang="fr-CA" sz="2200" dirty="0"/>
              <a:t>la CRU éliminant graduellement le prorata de la cote de rendement collégiale le cas échéant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8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>
                <a:solidFill>
                  <a:schemeClr val="bg1"/>
                </a:solidFill>
              </a:rPr>
              <a:t>Séance d’accueil</a:t>
            </a:r>
          </a:p>
          <a:p>
            <a:pPr lvl="0"/>
            <a:endParaRPr lang="fr-FR" sz="2800" dirty="0">
              <a:solidFill>
                <a:schemeClr val="bg1"/>
              </a:solidFill>
            </a:endParaRPr>
          </a:p>
          <a:p>
            <a:pPr lvl="0"/>
            <a:r>
              <a:rPr lang="fr-FR" sz="2800" dirty="0">
                <a:solidFill>
                  <a:schemeClr val="bg1"/>
                </a:solidFill>
              </a:rPr>
              <a:t>Année préparatoire</a:t>
            </a:r>
          </a:p>
          <a:p>
            <a:endParaRPr lang="fr-CA" sz="17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A" sz="1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Service d’appui à la formation interdisciplinaire et à la réussite étudiante (</a:t>
            </a:r>
            <a:r>
              <a:rPr lang="fr-CA" sz="17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SAFIRE</a:t>
            </a:r>
            <a:r>
              <a:rPr lang="fr-CA" sz="1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023" y="6222426"/>
            <a:ext cx="4570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 Nadège Brulé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5948856" y="6222426"/>
            <a:ext cx="3726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11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627214"/>
            <a:ext cx="8337682" cy="4311564"/>
          </a:xfrm>
        </p:spPr>
        <p:txBody>
          <a:bodyPr/>
          <a:lstStyle/>
          <a:p>
            <a:r>
              <a:rPr lang="fr-CA" sz="2400" b="1" dirty="0"/>
              <a:t>Paiement des frais de scolarité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Automne : 15 octobre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Hiver : 15 février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Été : 15 juin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53443" b="32321"/>
          <a:stretch/>
        </p:blipFill>
        <p:spPr>
          <a:xfrm>
            <a:off x="3964162" y="2260853"/>
            <a:ext cx="5027437" cy="37686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21389" y="4547304"/>
            <a:ext cx="3556000" cy="17159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012162" y="5802902"/>
            <a:ext cx="1761067" cy="4459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91075" y="5519956"/>
            <a:ext cx="461395" cy="15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0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" y="1305929"/>
            <a:ext cx="9144000" cy="4860348"/>
          </a:xfrm>
        </p:spPr>
        <p:txBody>
          <a:bodyPr>
            <a:normAutofit fontScale="25000" lnSpcReduction="20000"/>
          </a:bodyPr>
          <a:lstStyle/>
          <a:p>
            <a:endParaRPr lang="fr-CA" sz="5100" b="1" dirty="0"/>
          </a:p>
          <a:p>
            <a:r>
              <a:rPr lang="fr-CA" sz="7400" b="1" dirty="0"/>
              <a:t>Modification de choix de cours / Annulation de cours</a:t>
            </a:r>
            <a:endParaRPr lang="fr-FR" sz="7400" b="1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8800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8800" dirty="0"/>
              <a:t>Date limite : </a:t>
            </a:r>
            <a:r>
              <a:rPr lang="fr-CA" sz="8800" b="1" dirty="0">
                <a:highlight>
                  <a:srgbClr val="FFFF00"/>
                </a:highlight>
              </a:rPr>
              <a:t>le 23 janvier 2024 </a:t>
            </a:r>
            <a:r>
              <a:rPr lang="fr-CA" sz="8800" dirty="0"/>
              <a:t>(pour la majorité des cours)</a:t>
            </a:r>
            <a:endParaRPr lang="fr-CA" sz="8800" b="1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000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8000" u="sng" dirty="0"/>
              <a:t> Avant cette date</a:t>
            </a:r>
            <a:endParaRPr lang="fr-CA" sz="80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8000" dirty="0"/>
              <a:t> il est possible d’annuler un cours 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8000" dirty="0"/>
              <a:t>	- le cours est retiré du dossier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8000" dirty="0"/>
              <a:t>	- aucun frais de scolarité à acquitter</a:t>
            </a:r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8000" u="sng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8000" u="sng" dirty="0"/>
              <a:t>Après cette date</a:t>
            </a:r>
            <a:endParaRPr lang="fr-CA" sz="80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8000" dirty="0"/>
              <a:t>il n’est plus possible d’annuler le cours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8000" dirty="0"/>
              <a:t>  - les frais de scolarité doivent être acquittés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fr-CA" sz="80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sz="8000" dirty="0"/>
              <a:t>il n’est plus possible d’inscrire un cours au trimestre courant</a:t>
            </a:r>
          </a:p>
          <a:p>
            <a:pPr marL="4476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000" u="sng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6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88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3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093264"/>
            <a:ext cx="9144000" cy="5002736"/>
          </a:xfrm>
        </p:spPr>
        <p:txBody>
          <a:bodyPr>
            <a:normAutofit fontScale="92500"/>
          </a:bodyPr>
          <a:lstStyle/>
          <a:p>
            <a:endParaRPr lang="fr-CA" sz="2600" b="1" dirty="0"/>
          </a:p>
          <a:p>
            <a:r>
              <a:rPr lang="fr-CA" sz="2600" b="1" dirty="0"/>
              <a:t>  Abandon de cours</a:t>
            </a:r>
          </a:p>
          <a:p>
            <a:pPr lvl="1" indent="0">
              <a:buClr>
                <a:schemeClr val="tx1"/>
              </a:buClr>
              <a:buNone/>
            </a:pPr>
            <a:endParaRPr lang="fr-FR" sz="2600" b="1" dirty="0"/>
          </a:p>
          <a:p>
            <a:pPr marL="997200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Date limite : </a:t>
            </a:r>
            <a:r>
              <a:rPr lang="fr-CA" sz="2400" b="1" dirty="0">
                <a:highlight>
                  <a:srgbClr val="FFFF00"/>
                </a:highlight>
              </a:rPr>
              <a:t>le 15 mars 2024 </a:t>
            </a:r>
            <a:r>
              <a:rPr lang="fr-CA" sz="2400" dirty="0"/>
              <a:t>(pour la majorité des cours, toujours vérifier)</a:t>
            </a:r>
            <a:endParaRPr lang="fr-CA" sz="2400" b="1" dirty="0"/>
          </a:p>
          <a:p>
            <a:pPr>
              <a:buClr>
                <a:schemeClr val="tx1"/>
              </a:buClr>
            </a:pPr>
            <a:endParaRPr lang="fr-CA" sz="2400" u="sng" dirty="0"/>
          </a:p>
          <a:p>
            <a:pPr marL="447675">
              <a:buClr>
                <a:schemeClr val="tx1"/>
              </a:buClr>
            </a:pPr>
            <a:r>
              <a:rPr lang="fr-CA" sz="2400" dirty="0"/>
              <a:t>	</a:t>
            </a:r>
            <a:r>
              <a:rPr lang="fr-CA" sz="2400" u="sng" dirty="0"/>
              <a:t>Après cette date</a:t>
            </a:r>
            <a:endParaRPr lang="fr-CA" sz="2400" dirty="0"/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il n’est plus possible d’abandonner un cours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un cours mis en abandon apparaît au relevé de notes avec la mention ABA en lieu du résultat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les frais de scolarité d’un cours mis en abandon doivent être acquittés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66352" y="1509901"/>
            <a:ext cx="8337682" cy="46551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CA" sz="2400" b="1" dirty="0"/>
              <a:t>Vérification des dates limites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64311" b="50029"/>
          <a:stretch/>
        </p:blipFill>
        <p:spPr>
          <a:xfrm>
            <a:off x="1981201" y="1988625"/>
            <a:ext cx="6646634" cy="417645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261937" y="1988624"/>
            <a:ext cx="2088024" cy="20992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401879" y="1362024"/>
            <a:ext cx="8337682" cy="5034204"/>
          </a:xfrm>
        </p:spPr>
        <p:txBody>
          <a:bodyPr>
            <a:normAutofit fontScale="92500" lnSpcReduction="10000"/>
          </a:bodyPr>
          <a:lstStyle/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Technicien(ne)s en gestion des dossiers étudiants :</a:t>
            </a:r>
          </a:p>
          <a:p>
            <a:pPr marL="714375" lvl="0" indent="-7143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2400" dirty="0"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fr-CA" sz="2400" dirty="0">
                <a:ln>
                  <a:solidFill>
                    <a:schemeClr val="bg2">
                      <a:lumMod val="50000"/>
                    </a:schemeClr>
                  </a:solidFill>
                </a:ln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annee-prep@safire.umontreal.ca</a:t>
            </a:r>
            <a:br>
              <a:rPr lang="fr-CA" sz="2400" dirty="0">
                <a:ln>
                  <a:solidFill>
                    <a:schemeClr val="bg2">
                      <a:lumMod val="50000"/>
                    </a:schemeClr>
                  </a:solidFill>
                </a:ln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sz="2400" dirty="0">
              <a:ln>
                <a:solidFill>
                  <a:schemeClr val="bg2">
                    <a:lumMod val="50000"/>
                  </a:schemeClr>
                </a:solidFill>
              </a:ln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2400" b="1" u="sng" dirty="0"/>
              <a:t>RV via TEAMS </a:t>
            </a:r>
            <a:r>
              <a:rPr lang="fr-CA" sz="2400" u="sng" dirty="0">
                <a:hlinkClick r:id="rId3"/>
              </a:rPr>
              <a:t>https://outlook.office365.com/owa/calendar/SAFIREtest@Udemontreal.onmicrosoft.com/bookings/s/ymK79HAiok6aOu-i7z1ADQ2</a:t>
            </a:r>
            <a:br>
              <a:rPr lang="fr-CA" sz="2400" u="sng" dirty="0"/>
            </a:br>
            <a:endParaRPr lang="fr-CA" sz="2400" b="1" u="sng" dirty="0"/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2600" dirty="0">
                <a:ea typeface="Verdana" panose="020B0604030504040204" pitchFamily="34" charset="0"/>
                <a:cs typeface="Verdana" panose="020B0604030504040204" pitchFamily="34" charset="0"/>
              </a:rPr>
              <a:t>Conseillers en gestion des études : 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2600" dirty="0">
                <a:ea typeface="Verdana" panose="020B0604030504040204" pitchFamily="34" charset="0"/>
                <a:cs typeface="Verdana" panose="020B0604030504040204" pitchFamily="34" charset="0"/>
              </a:rPr>
              <a:t>Sébastien Galarneau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2600" dirty="0">
                <a:ea typeface="Verdana" panose="020B0604030504040204" pitchFamily="34" charset="0"/>
                <a:cs typeface="Verdana" panose="020B0604030504040204" pitchFamily="34" charset="0"/>
              </a:rPr>
              <a:t>Nadège Brulé </a:t>
            </a:r>
            <a:br>
              <a:rPr lang="fr-CA" sz="26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2600" dirty="0"/>
              <a:t>SAFIRE, </a:t>
            </a:r>
            <a:r>
              <a:rPr lang="x-none" sz="2600" dirty="0"/>
              <a:t>Pavillon Lionel-Groulx</a:t>
            </a:r>
            <a:r>
              <a:rPr lang="fr-CA" sz="2600" dirty="0"/>
              <a:t>, </a:t>
            </a:r>
            <a:r>
              <a:rPr lang="x-none" sz="2600" dirty="0"/>
              <a:t>3150 rue </a:t>
            </a:r>
            <a:br>
              <a:rPr lang="fr-CA" sz="2600" dirty="0"/>
            </a:br>
            <a:r>
              <a:rPr lang="x-none" sz="2600" dirty="0"/>
              <a:t>Jean-Brillant</a:t>
            </a:r>
            <a:r>
              <a:rPr lang="fr-CA" sz="2600" dirty="0"/>
              <a:t>,</a:t>
            </a:r>
            <a:r>
              <a:rPr lang="x-none" sz="2600" dirty="0"/>
              <a:t> local C-1010</a:t>
            </a:r>
            <a:endParaRPr lang="fr-CA" sz="2600" dirty="0"/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2200" dirty="0"/>
          </a:p>
          <a:p>
            <a:pPr marL="447675" indent="-447675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447675" indent="-447675"/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 questions : communiquez avec le SAFIRE</a:t>
            </a:r>
            <a:br>
              <a:rPr lang="fr-CA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sz="3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37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0" y="200026"/>
            <a:ext cx="4667250" cy="3676650"/>
          </a:xfrm>
        </p:spPr>
        <p:txBody>
          <a:bodyPr anchor="ctr">
            <a:normAutofit/>
          </a:bodyPr>
          <a:lstStyle/>
          <a:p>
            <a:pPr lvl="0"/>
            <a:r>
              <a:rPr lang="fr-CA" sz="2800" dirty="0">
                <a:solidFill>
                  <a:schemeClr val="bg1"/>
                </a:solidFill>
              </a:rPr>
              <a:t>Bon succès dans vos études !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10436"/>
            <a:ext cx="9144000" cy="5247564"/>
          </a:xfrm>
        </p:spPr>
        <p:txBody>
          <a:bodyPr anchor="t">
            <a:normAutofit/>
          </a:bodyPr>
          <a:lstStyle/>
          <a:p>
            <a:r>
              <a:rPr lang="fr-CA" sz="2400" b="1" dirty="0"/>
              <a:t>Conditions d’admission</a:t>
            </a:r>
          </a:p>
          <a:p>
            <a:endParaRPr lang="fr-CA" sz="2400" b="1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Être détenteur d’un diplôme d’études secondaires du Québec (ou une formation équivalente) depuis au moins 4 ans ET ne pas avoir un diplôme d’études collégiales (DEC)</a:t>
            </a:r>
          </a:p>
          <a:p>
            <a:pPr marL="447675" lvl="1" indent="-447675" algn="ctr">
              <a:buClr>
                <a:schemeClr val="tx1"/>
              </a:buClr>
              <a:buNone/>
            </a:pPr>
            <a:r>
              <a:rPr lang="fr-CA" sz="2200" dirty="0"/>
              <a:t>OU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Avoir complété des études préuniversitaires à l’extérieur du Québec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Programme  « Année préparatoire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3837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Attester d'une connaissance de la langue française </a:t>
            </a:r>
          </a:p>
          <a:p>
            <a:pPr marL="88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Épreuve uniforme de français du collégial </a:t>
            </a:r>
          </a:p>
          <a:p>
            <a:pPr marL="88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Test de français au seuil minimal de 605 sur 990</a:t>
            </a:r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310185"/>
            <a:ext cx="8337682" cy="5014415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200" dirty="0"/>
              <a:t>La réussite du programme peut vous rendre admissible à la </a:t>
            </a:r>
            <a:r>
              <a:rPr lang="fr-CA" sz="2200" b="1" dirty="0"/>
              <a:t>majorité</a:t>
            </a:r>
            <a:r>
              <a:rPr lang="fr-CA" sz="2200" dirty="0"/>
              <a:t> des programmes de l’Université de Montréal. </a:t>
            </a:r>
          </a:p>
          <a:p>
            <a:r>
              <a:rPr lang="fr-CA" sz="2200" u="sng" dirty="0"/>
              <a:t>Exceptions : les doctorats de premier cycle </a:t>
            </a:r>
            <a:r>
              <a:rPr lang="fr-CA" sz="2200" dirty="0"/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Médecine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Médecine dentaire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Médecine vétérinaire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Pharmacie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Optométrie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200" dirty="0"/>
              <a:t>Conditions particulières pour le baccalauréat en droit et pour une admission à HEC et Polytechnique.</a:t>
            </a:r>
          </a:p>
          <a:p>
            <a:pPr lvl="1"/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Programme  « Année préparatoire »</a:t>
            </a:r>
          </a:p>
        </p:txBody>
      </p:sp>
    </p:spTree>
    <p:extLst>
      <p:ext uri="{BB962C8B-B14F-4D97-AF65-F5344CB8AC3E}">
        <p14:creationId xmlns:p14="http://schemas.microsoft.com/office/powerpoint/2010/main" val="5306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10436"/>
            <a:ext cx="9144000" cy="4311564"/>
          </a:xfrm>
        </p:spPr>
        <p:txBody>
          <a:bodyPr anchor="t">
            <a:normAutofit/>
          </a:bodyPr>
          <a:lstStyle/>
          <a:p>
            <a:r>
              <a:rPr lang="fr-CA" sz="2400" b="1" dirty="0"/>
              <a:t>Structure du programme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7675" indent="-4476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2200" dirty="0"/>
              <a:t>Au moins 8 cours (24 crédits) préuniversitaires </a:t>
            </a:r>
            <a:r>
              <a:rPr lang="fr-CA" sz="2000" b="1" dirty="0"/>
              <a:t>(cours de 3 crédits)</a:t>
            </a:r>
          </a:p>
          <a:p>
            <a:pPr>
              <a:spcBef>
                <a:spcPts val="0"/>
              </a:spcBef>
            </a:pPr>
            <a:endParaRPr lang="fr-CA" sz="2200" dirty="0"/>
          </a:p>
          <a:p>
            <a:pPr marL="447675" indent="-4476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2200" dirty="0"/>
              <a:t>Trois orientations possibles</a:t>
            </a:r>
          </a:p>
          <a:p>
            <a:pPr marL="714375" lvl="1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Sciences humaines et sociales</a:t>
            </a:r>
          </a:p>
          <a:p>
            <a:pPr marL="714375" lvl="1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Arts et lettres</a:t>
            </a:r>
          </a:p>
          <a:p>
            <a:pPr marL="714375" lvl="1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Programme  « Année préparatoire »</a:t>
            </a:r>
          </a:p>
        </p:txBody>
      </p:sp>
    </p:spTree>
    <p:extLst>
      <p:ext uri="{BB962C8B-B14F-4D97-AF65-F5344CB8AC3E}">
        <p14:creationId xmlns:p14="http://schemas.microsoft.com/office/powerpoint/2010/main" val="30066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255594"/>
            <a:ext cx="8337682" cy="4666406"/>
          </a:xfrm>
        </p:spPr>
        <p:txBody>
          <a:bodyPr>
            <a:normAutofit/>
          </a:bodyPr>
          <a:lstStyle/>
          <a:p>
            <a:r>
              <a:rPr lang="fr-CA" sz="2400" b="1" dirty="0"/>
              <a:t>Le choix de l’orientation est fonction des préalables du programme universitaire visé. </a:t>
            </a:r>
            <a:endParaRPr lang="fr-CA" sz="24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Programme  « Année préparatoire »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4" y="2456597"/>
            <a:ext cx="5959466" cy="369920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51597" y="5247403"/>
            <a:ext cx="2362722" cy="9893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>
            <a:off x="662730" y="4306200"/>
            <a:ext cx="615364" cy="941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8856984" cy="648072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7016" y="116632"/>
            <a:ext cx="88569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fr-CA" sz="5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914400"/>
            <a:r>
              <a:rPr lang="fr-CA" b="1" dirty="0">
                <a:solidFill>
                  <a:prstClr val="black"/>
                </a:solidFill>
                <a:latin typeface="Verdana" pitchFamily="34" charset="0"/>
              </a:rPr>
              <a:t>Grille de cheminement - Orientation Sciences humaines et sociales</a:t>
            </a:r>
            <a:endParaRPr lang="fr-FR" sz="3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6611778"/>
            <a:ext cx="4392488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Service d'appui à la formation interdisciplinaire et à la réussite étudiante (SAFIRE) 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8024" y="6611779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Université de Montréal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51520" y="1052736"/>
            <a:ext cx="8640960" cy="54006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16"/>
              </p:ext>
            </p:extLst>
          </p:nvPr>
        </p:nvGraphicFramePr>
        <p:xfrm>
          <a:off x="611560" y="1340768"/>
          <a:ext cx="8064896" cy="512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832">
                <a:tc>
                  <a:txBody>
                    <a:bodyPr/>
                    <a:lstStyle/>
                    <a:p>
                      <a:pPr algn="l"/>
                      <a:r>
                        <a:rPr lang="fr-FR" sz="1200" b="1" u="sng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Segment 71 – Propre à l’orientation Sciences humaines et sociales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BLOC</a:t>
                      </a:r>
                      <a:r>
                        <a:rPr lang="fr-FR" sz="1100" b="1" kern="1200" baseline="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71A – OBLIGATOIRE –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FR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FAS1901 	Méthode de travail universitaire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PHI1901	Pensée rationnelle et argumentation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BLOC 71B – OPTION–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Minimum 9 </a:t>
                      </a:r>
                      <a:r>
                        <a:rPr lang="fr-FR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., maximum 18 </a:t>
                      </a:r>
                      <a:r>
                        <a:rPr lang="fr-FR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ANT1902 	Éléments d’anthropologie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ECN1901 	Initiation à l’économie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HST1901 	Histoire contemporaine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POL1901 	Dynamique de la vie politique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PSY1901 	Introduction à la psychologie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REL1901           Enjeux religieux contemporains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SOL1901 	Introduction à la sociologie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BLOC</a:t>
                      </a:r>
                      <a:r>
                        <a:rPr lang="fr-FR" sz="1100" b="1" kern="1200" baseline="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71C – OPTION – 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Minimum 0 </a:t>
                      </a:r>
                      <a:r>
                        <a:rPr lang="fr-FR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., maximum 9 </a:t>
                      </a:r>
                      <a:r>
                        <a:rPr lang="fr-FR" sz="11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FRA1903 	Les littératures de langue française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FRA1904 	La dissertation littéraire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HAR1901 	Introduction aux arts visuels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3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1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71D – OPTION 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6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ANG1901A 	Anglais 1 (niveau A1)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ANG1902 	Anglais 2 (niveau A2)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ANG1903	Anglais 3 (niveau B1.1)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ANG1904	Anglais 4 (niveau B1.2)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71E – OPTION–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3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BIO1953 	Origine et diversité du vivant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BIO1954 	La cellule et l’uniformité du vivant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CHM1963 	Chimie générale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CHM1982 	Chimie organique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IFT1901 	Initiation aux outils informatiques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MAT1903 	Calcul différentiel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MAT1905 	Algèbre vectorielle et linéaire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MAT1923 	Calcul intégral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PHY1901 	Mécanique et physique moderne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PHY1902 	Électricité et optique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71F – OPTION 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3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STT1901 	 Statistique pour sciences sociales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STT1903	 Initiation à la statistique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7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8856984" cy="648072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116632"/>
            <a:ext cx="84969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fr-CA" sz="5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914400"/>
            <a:r>
              <a:rPr lang="fr-CA" b="1" dirty="0">
                <a:solidFill>
                  <a:prstClr val="black"/>
                </a:solidFill>
                <a:latin typeface="Verdana" pitchFamily="34" charset="0"/>
              </a:rPr>
              <a:t>Grille de cheminement - Orientation Arts et lettres</a:t>
            </a:r>
            <a:endParaRPr lang="fr-FR" sz="3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6611778"/>
            <a:ext cx="4392488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Service d'appui à la formation interdisciplinaire et à la réussite étudiante (SAFIRE) 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8024" y="6611779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Université de Montréal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23528" y="1124744"/>
            <a:ext cx="8640960" cy="5400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37716"/>
              </p:ext>
            </p:extLst>
          </p:nvPr>
        </p:nvGraphicFramePr>
        <p:xfrm>
          <a:off x="611560" y="1484784"/>
          <a:ext cx="8280920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r>
                        <a:rPr lang="fr-FR" sz="12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Segment 72 – Propre à l’orientation Arts et lettres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72A – OBLIGATOIRE – 6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FAS1901 	Méthode de travail universitaire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PHI1901	Pensée rationnelle et argumentation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72B – OBLIGATOIRE – 9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FRA1903 	Les littératures de langue française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FRA1904 	La dissertation littéraire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HAR1901 	Introduction aux arts visuels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72C – OPTION 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6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ANG1901A 	Anglais 1 (niveau A1)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ANG1902 	Anglais 2 (niveau A2)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ANG1903	Anglais 3 (niveau B1.1)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ANG1904	Anglais 4 (niveau B2.2)</a:t>
                      </a:r>
                    </a:p>
                    <a:p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72D – OPTION 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9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ANT1902 	Éléments d’anthropologie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ECN1901 	Initiation à l’économie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HST1901 	Histoire contemporaine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POL1901 	Dynamique de la vie politique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PSY1901 	Introduction à la psychologie</a:t>
                      </a: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REL1901           Enjeux religieux contemporains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SOL1901 	Introduction à la sociologie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50" kern="1200" dirty="0"/>
                    </a:p>
                    <a:p>
                      <a:endParaRPr lang="fr-FR" sz="1150" kern="1200" dirty="0"/>
                    </a:p>
                    <a:p>
                      <a:endParaRPr lang="fr-FR" sz="1100" kern="1200" dirty="0">
                        <a:latin typeface="Verdana" pitchFamily="34" charset="0"/>
                      </a:endParaRPr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72E – OPTION – </a:t>
                      </a:r>
                      <a:r>
                        <a:rPr lang="fr-FR" sz="1100" kern="1200" dirty="0">
                          <a:latin typeface="+mn-lt"/>
                        </a:rPr>
                        <a:t>Minimum 0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., maximum 9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</a:t>
                      </a:r>
                    </a:p>
                    <a:p>
                      <a:endParaRPr lang="fr-FR" sz="300" kern="1200" dirty="0">
                        <a:latin typeface="+mn-lt"/>
                      </a:endParaRPr>
                    </a:p>
                    <a:p>
                      <a:r>
                        <a:rPr lang="fr-FR" sz="1150" kern="1200" dirty="0"/>
                        <a:t>BIO1953 	Origine et diversité du vivant</a:t>
                      </a:r>
                    </a:p>
                    <a:p>
                      <a:r>
                        <a:rPr lang="fr-FR" sz="1150" kern="1200" dirty="0"/>
                        <a:t>BIO1954 	La cellule et l’uniformité du vivant</a:t>
                      </a:r>
                    </a:p>
                    <a:p>
                      <a:r>
                        <a:rPr lang="fr-FR" sz="1150" kern="1200" dirty="0"/>
                        <a:t>CHM1963 	Chimie générale</a:t>
                      </a:r>
                    </a:p>
                    <a:p>
                      <a:r>
                        <a:rPr lang="fr-FR" sz="1150" kern="1200" dirty="0"/>
                        <a:t>CHM1982 	Chimie organique</a:t>
                      </a:r>
                    </a:p>
                    <a:p>
                      <a:r>
                        <a:rPr lang="fr-FR" sz="1150" kern="1200" dirty="0"/>
                        <a:t>IFT1901 	Initiation aux outils informatiques</a:t>
                      </a:r>
                    </a:p>
                    <a:p>
                      <a:r>
                        <a:rPr lang="fr-FR" sz="1150" kern="1200" dirty="0"/>
                        <a:t>MAT1903 	Calcul différentiel</a:t>
                      </a:r>
                    </a:p>
                    <a:p>
                      <a:r>
                        <a:rPr lang="fr-FR" sz="1150" kern="1200" dirty="0"/>
                        <a:t>MAT1905 	Algèbre vectorielle et linéaire</a:t>
                      </a:r>
                    </a:p>
                    <a:p>
                      <a:r>
                        <a:rPr lang="fr-FR" sz="1150" kern="1200" dirty="0"/>
                        <a:t>MAT1923 	Calcul intégral</a:t>
                      </a:r>
                    </a:p>
                    <a:p>
                      <a:r>
                        <a:rPr lang="fr-FR" sz="1150" kern="1200" dirty="0"/>
                        <a:t>PHY1901 	Mécanique et physique moderne</a:t>
                      </a:r>
                    </a:p>
                    <a:p>
                      <a:r>
                        <a:rPr lang="fr-FR" sz="1150" kern="1200" dirty="0"/>
                        <a:t>PHY1902 	Électricité et optique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72F – OPTION – </a:t>
                      </a:r>
                      <a:r>
                        <a:rPr lang="fr-FR" sz="1100" kern="1200" dirty="0">
                          <a:latin typeface="+mn-lt"/>
                        </a:rPr>
                        <a:t>Minimum 0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., maximum 3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</a:t>
                      </a:r>
                    </a:p>
                    <a:p>
                      <a:endParaRPr lang="fr-FR" sz="300" kern="1200" dirty="0">
                        <a:latin typeface="+mn-lt"/>
                      </a:endParaRPr>
                    </a:p>
                    <a:p>
                      <a:r>
                        <a:rPr lang="fr-FR" sz="1150" kern="1200" dirty="0"/>
                        <a:t>STT1901 	Statistique pour sciences sociales</a:t>
                      </a:r>
                    </a:p>
                    <a:p>
                      <a:r>
                        <a:rPr lang="fr-FR" sz="1150" kern="1200" dirty="0"/>
                        <a:t>STT1903	Initiation à la statistique</a:t>
                      </a:r>
                    </a:p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6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116632"/>
            <a:ext cx="8856984" cy="6480720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116632"/>
            <a:ext cx="84969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fr-CA" sz="5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914400"/>
            <a:r>
              <a:rPr lang="fr-CA" b="1" dirty="0">
                <a:solidFill>
                  <a:prstClr val="black"/>
                </a:solidFill>
                <a:latin typeface="Verdana" pitchFamily="34" charset="0"/>
              </a:rPr>
              <a:t>Grille de cheminement - Orientation Sciences</a:t>
            </a:r>
            <a:endParaRPr lang="fr-FR" sz="3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6611778"/>
            <a:ext cx="4392488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Service d'appui à la formation interdisciplinaire et à la réussite étudiante (SAFIRE) 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788024" y="6611779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CA" sz="1000" dirty="0">
                <a:solidFill>
                  <a:prstClr val="white">
                    <a:lumMod val="50000"/>
                  </a:prstClr>
                </a:solidFill>
              </a:rPr>
              <a:t>Université de Montréal</a:t>
            </a:r>
            <a:endParaRPr lang="fr-F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23528" y="1124744"/>
            <a:ext cx="8568952" cy="5400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prstClr val="black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86920"/>
              </p:ext>
            </p:extLst>
          </p:nvPr>
        </p:nvGraphicFramePr>
        <p:xfrm>
          <a:off x="683568" y="1268760"/>
          <a:ext cx="8064896" cy="513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2568">
                <a:tc>
                  <a:txBody>
                    <a:bodyPr/>
                    <a:lstStyle/>
                    <a:p>
                      <a:r>
                        <a:rPr lang="fr-FR" sz="1200" u="sng" kern="1200" dirty="0">
                          <a:latin typeface="Verdana" pitchFamily="34" charset="0"/>
                        </a:rPr>
                        <a:t>Segment 73 – Propre à l’orientation Sciences</a:t>
                      </a:r>
                      <a:endParaRPr lang="fr-CA" sz="1200" dirty="0">
                        <a:latin typeface="Verdana" pitchFamily="34" charset="0"/>
                      </a:endParaRPr>
                    </a:p>
                    <a:p>
                      <a:endParaRPr lang="fr-CA" sz="115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73A – OBLIGATOIRE – 6</a:t>
                      </a:r>
                      <a:r>
                        <a:rPr lang="fr-FR" sz="1100" kern="1200" dirty="0"/>
                        <a:t>cr.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FAS1901 	Méthode de travail universitaire</a:t>
                      </a:r>
                    </a:p>
                    <a:p>
                      <a:r>
                        <a:rPr lang="fr-FR" sz="1150" kern="1200" dirty="0"/>
                        <a:t>FAS1903            Initiation à l’expérience en sc. nature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73B – OPTION – </a:t>
                      </a:r>
                      <a:r>
                        <a:rPr lang="fr-FR" sz="1100" kern="1200" dirty="0"/>
                        <a:t>Minimum 3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6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BIO1953 	Origine et diversité du vivant</a:t>
                      </a:r>
                    </a:p>
                    <a:p>
                      <a:r>
                        <a:rPr lang="fr-FR" sz="1150" kern="1200" dirty="0"/>
                        <a:t>BIO1954 	La cellule et l’uniformité du vivant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73C – OPTION – </a:t>
                      </a:r>
                      <a:r>
                        <a:rPr lang="fr-FR" sz="1100" kern="1200" dirty="0"/>
                        <a:t>Minimum 3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6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 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CHM1963 	Chimie générale</a:t>
                      </a:r>
                    </a:p>
                    <a:p>
                      <a:r>
                        <a:rPr lang="fr-FR" sz="1150" kern="1200" dirty="0"/>
                        <a:t>CHM1982 	Chimie organique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73D – OPTION –</a:t>
                      </a:r>
                      <a:r>
                        <a:rPr lang="fr-FR" sz="1150" kern="1200" dirty="0"/>
                        <a:t> </a:t>
                      </a:r>
                      <a:r>
                        <a:rPr lang="fr-FR" sz="1100" kern="1200" dirty="0"/>
                        <a:t>Minimum 6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9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MAT1903 	Calcul différentiel</a:t>
                      </a:r>
                    </a:p>
                    <a:p>
                      <a:r>
                        <a:rPr lang="fr-FR" sz="1150" kern="1200" dirty="0"/>
                        <a:t>MAT1905 	Algèbre vectorielle et linéaire</a:t>
                      </a:r>
                    </a:p>
                    <a:p>
                      <a:r>
                        <a:rPr lang="fr-FR" sz="1150" kern="1200" dirty="0"/>
                        <a:t>MAT1923 	Calcul intégral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73E – OPTION –</a:t>
                      </a:r>
                      <a:r>
                        <a:rPr lang="fr-FR" sz="1150" kern="1200" dirty="0"/>
                        <a:t> </a:t>
                      </a:r>
                      <a:r>
                        <a:rPr lang="fr-FR" sz="1100" kern="1200" dirty="0"/>
                        <a:t>Minimum 0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3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STT1901 	Statistique pour sciences sociales</a:t>
                      </a:r>
                    </a:p>
                    <a:p>
                      <a:r>
                        <a:rPr lang="fr-FR" sz="1150" kern="1200" dirty="0"/>
                        <a:t>STT1903	Initiation à la statistique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73F – OPTION – </a:t>
                      </a:r>
                      <a:r>
                        <a:rPr lang="fr-FR" sz="1100" kern="1200" dirty="0"/>
                        <a:t>Minimum 3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6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PHY1901 	Mécanique et physique moderne</a:t>
                      </a:r>
                    </a:p>
                    <a:p>
                      <a:r>
                        <a:rPr lang="fr-FR" sz="1150" kern="1200" dirty="0"/>
                        <a:t>PHY1902 	Électricité et optique</a:t>
                      </a:r>
                      <a:endParaRPr lang="fr-FR" sz="11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kern="1200" dirty="0"/>
                    </a:p>
                    <a:p>
                      <a:endParaRPr lang="fr-FR" sz="11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73G – OPTION – </a:t>
                      </a:r>
                      <a:r>
                        <a:rPr lang="fr-FR" sz="1100" kern="1200" dirty="0">
                          <a:latin typeface="+mn-lt"/>
                        </a:rPr>
                        <a:t>Minimum</a:t>
                      </a:r>
                      <a:r>
                        <a:rPr lang="fr-FR" sz="1100" kern="1200" dirty="0">
                          <a:latin typeface="Verdana" pitchFamily="34" charset="0"/>
                        </a:rPr>
                        <a:t> </a:t>
                      </a:r>
                      <a:r>
                        <a:rPr lang="fr-FR" sz="1100" kern="1200" dirty="0">
                          <a:latin typeface="+mn-lt"/>
                        </a:rPr>
                        <a:t>0</a:t>
                      </a:r>
                      <a:r>
                        <a:rPr lang="fr-FR" sz="1100" kern="1200" dirty="0">
                          <a:latin typeface="Verdana" pitchFamily="34" charset="0"/>
                        </a:rPr>
                        <a:t>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.,</a:t>
                      </a:r>
                      <a:r>
                        <a:rPr lang="fr-FR" sz="1100" kern="1200" dirty="0">
                          <a:latin typeface="Verdana" pitchFamily="34" charset="0"/>
                        </a:rPr>
                        <a:t> </a:t>
                      </a:r>
                      <a:r>
                        <a:rPr lang="fr-FR" sz="1100" kern="1200" dirty="0">
                          <a:latin typeface="+mn-lt"/>
                        </a:rPr>
                        <a:t>maximum</a:t>
                      </a:r>
                      <a:r>
                        <a:rPr lang="fr-FR" sz="1100" kern="1200" dirty="0">
                          <a:latin typeface="Verdana" pitchFamily="34" charset="0"/>
                        </a:rPr>
                        <a:t> </a:t>
                      </a:r>
                      <a:r>
                        <a:rPr lang="fr-FR" sz="1100" kern="1200" dirty="0">
                          <a:latin typeface="+mn-lt"/>
                        </a:rPr>
                        <a:t>3</a:t>
                      </a:r>
                      <a:r>
                        <a:rPr lang="fr-FR" sz="1100" kern="1200" dirty="0">
                          <a:latin typeface="Verdana" pitchFamily="34" charset="0"/>
                        </a:rPr>
                        <a:t> </a:t>
                      </a:r>
                      <a:r>
                        <a:rPr lang="fr-FR" sz="1100" kern="1200" dirty="0" err="1">
                          <a:latin typeface="+mn-lt"/>
                        </a:rPr>
                        <a:t>cr</a:t>
                      </a:r>
                      <a:r>
                        <a:rPr lang="fr-FR" sz="1100" kern="1200" dirty="0">
                          <a:latin typeface="+mn-lt"/>
                        </a:rPr>
                        <a:t>.</a:t>
                      </a:r>
                    </a:p>
                    <a:p>
                      <a:endParaRPr lang="fr-FR" sz="300" kern="1200" dirty="0">
                        <a:latin typeface="+mn-lt"/>
                      </a:endParaRPr>
                    </a:p>
                    <a:p>
                      <a:r>
                        <a:rPr lang="fr-FR" sz="1150" kern="1200" dirty="0"/>
                        <a:t>IFT1901 	Initiation aux outils informatiques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73H – OPTION – </a:t>
                      </a:r>
                      <a:r>
                        <a:rPr lang="fr-FR" sz="1100" kern="1200" dirty="0"/>
                        <a:t>Minimum 0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9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FRA1903 	Les littératures de langue française</a:t>
                      </a:r>
                    </a:p>
                    <a:p>
                      <a:r>
                        <a:rPr lang="fr-FR" sz="1150" kern="1200" dirty="0"/>
                        <a:t>FRA1904 	La dissertation littéraire</a:t>
                      </a:r>
                    </a:p>
                    <a:p>
                      <a:r>
                        <a:rPr lang="fr-FR" sz="1150" kern="1200" dirty="0"/>
                        <a:t>HAR1901 	Introduction aux arts visuels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00" kern="1200" dirty="0">
                          <a:latin typeface="Verdana" pitchFamily="34" charset="0"/>
                        </a:rPr>
                        <a:t>BLOC 73I – OPTION – </a:t>
                      </a:r>
                      <a:r>
                        <a:rPr lang="fr-FR" sz="1100" kern="1200" dirty="0"/>
                        <a:t>Minimum 0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., maximum 6 </a:t>
                      </a:r>
                      <a:r>
                        <a:rPr lang="fr-FR" sz="1100" kern="1200" dirty="0" err="1"/>
                        <a:t>cr</a:t>
                      </a:r>
                      <a:r>
                        <a:rPr lang="fr-FR" sz="1100" kern="1200" dirty="0"/>
                        <a:t>.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150" kern="1200" dirty="0"/>
                        <a:t>ANT1902 	Éléments d’anthropologie</a:t>
                      </a:r>
                    </a:p>
                    <a:p>
                      <a:r>
                        <a:rPr lang="fr-FR" sz="1150" kern="1200" dirty="0"/>
                        <a:t>ECN1901 	Initiation à l’économie</a:t>
                      </a:r>
                    </a:p>
                    <a:p>
                      <a:r>
                        <a:rPr lang="fr-FR" sz="1150" kern="1200" dirty="0"/>
                        <a:t>HST1901 	Histoire contemporaine</a:t>
                      </a:r>
                    </a:p>
                    <a:p>
                      <a:r>
                        <a:rPr lang="fr-FR" sz="1150" kern="1200" dirty="0"/>
                        <a:t>POL1901 	Dynamique de la vie politique</a:t>
                      </a:r>
                    </a:p>
                    <a:p>
                      <a:r>
                        <a:rPr lang="fr-FR" sz="1150" kern="1200" dirty="0"/>
                        <a:t>PSY1901 	Introduction à la psychologie</a:t>
                      </a:r>
                    </a:p>
                    <a:p>
                      <a:r>
                        <a:rPr lang="fr-FR" sz="1150" kern="1200" dirty="0"/>
                        <a:t>REL1901            Enjeux religieux</a:t>
                      </a:r>
                      <a:r>
                        <a:rPr lang="fr-FR" sz="1150" kern="1200" baseline="0" dirty="0"/>
                        <a:t> contemporains</a:t>
                      </a:r>
                      <a:endParaRPr lang="fr-FR" sz="1150" kern="1200" dirty="0"/>
                    </a:p>
                    <a:p>
                      <a:r>
                        <a:rPr lang="fr-FR" sz="1150" kern="1200" dirty="0"/>
                        <a:t>SOL1901 	Introduction à la sociologie</a:t>
                      </a:r>
                    </a:p>
                    <a:p>
                      <a:r>
                        <a:rPr lang="fr-FR" sz="1150" kern="1200" dirty="0"/>
                        <a:t> </a:t>
                      </a:r>
                    </a:p>
                    <a:p>
                      <a:endParaRPr lang="fr-FR" sz="300" kern="1200" dirty="0"/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 73J – OPTION – Minimum 0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maximum 6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ANG1901A 	Anglais 1 (niveau A1)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ANG1902 	Anglais 2 (niveau A2)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ANG1903	Anglais 3 (niveau B1.1)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ANG1904	Anglais 4 (niveau B2.2)</a:t>
                      </a:r>
                      <a:endParaRPr lang="fr-C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515010"/>
      </p:ext>
    </p:extLst>
  </p:cSld>
  <p:clrMapOvr>
    <a:masterClrMapping/>
  </p:clrMapOvr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8070</TotalTime>
  <Words>1959</Words>
  <Application>Microsoft Office PowerPoint</Application>
  <PresentationFormat>Affichage à l'écran (4:3)</PresentationFormat>
  <Paragraphs>362</Paragraphs>
  <Slides>25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Comic Sans MS</vt:lpstr>
      <vt:lpstr>Symbol</vt:lpstr>
      <vt:lpstr>Times New Roman</vt:lpstr>
      <vt:lpstr>Verdana</vt:lpstr>
      <vt:lpstr>Wingdings</vt:lpstr>
      <vt:lpstr>GAB_pptUdeM-2017</vt:lpstr>
      <vt:lpstr>Thème Office</vt:lpstr>
      <vt:lpstr>1_Thème Office</vt:lpstr>
      <vt:lpstr>3_Thème Office</vt:lpstr>
      <vt:lpstr>Document</vt:lpstr>
      <vt:lpstr>Présentation PowerPoint</vt:lpstr>
      <vt:lpstr>Présentation PowerPoint</vt:lpstr>
      <vt:lpstr>Programme  « Année préparatoire »</vt:lpstr>
      <vt:lpstr>Programme  « Année préparatoire »</vt:lpstr>
      <vt:lpstr>Programme  « Année préparatoire »</vt:lpstr>
      <vt:lpstr>Programme  « Année préparatoire »</vt:lpstr>
      <vt:lpstr>Présentation PowerPoint</vt:lpstr>
      <vt:lpstr>Présentation PowerPoint</vt:lpstr>
      <vt:lpstr>Présentation PowerPoint</vt:lpstr>
      <vt:lpstr>Choix de cours et désignations d’exigence</vt:lpstr>
      <vt:lpstr>Test de mathématiques</vt:lpstr>
      <vt:lpstr>Choix de cours et inscription dans Synchro</vt:lpstr>
      <vt:lpstr>Charge de travail</vt:lpstr>
      <vt:lpstr>Charge de travail</vt:lpstr>
      <vt:lpstr>Évaluations et normes de succès </vt:lpstr>
      <vt:lpstr>Ressources d’appui</vt:lpstr>
      <vt:lpstr>Évaluations et normes de succès  </vt:lpstr>
      <vt:lpstr>Évaluations et normes de succès </vt:lpstr>
      <vt:lpstr>Évaluations et normes de succès </vt:lpstr>
      <vt:lpstr>Dates à retenir</vt:lpstr>
      <vt:lpstr>Dates à retenir – Hiver 2024</vt:lpstr>
      <vt:lpstr>Dates à retenir – Hiver 2024</vt:lpstr>
      <vt:lpstr>Dates à retenir – Hiver 2024</vt:lpstr>
      <vt:lpstr>Des questions : communiquez avec le SAFIRE </vt:lpstr>
      <vt:lpstr>Présentation PowerPoint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Nadège Brulé</cp:lastModifiedBy>
  <cp:revision>398</cp:revision>
  <cp:lastPrinted>2018-03-14T19:42:05Z</cp:lastPrinted>
  <dcterms:created xsi:type="dcterms:W3CDTF">2017-08-30T19:02:13Z</dcterms:created>
  <dcterms:modified xsi:type="dcterms:W3CDTF">2023-12-12T13:07:43Z</dcterms:modified>
</cp:coreProperties>
</file>